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9" r:id="rId2"/>
    <p:sldId id="295" r:id="rId3"/>
    <p:sldId id="296" r:id="rId4"/>
    <p:sldId id="285" r:id="rId5"/>
    <p:sldId id="292" r:id="rId6"/>
    <p:sldId id="293" r:id="rId7"/>
    <p:sldId id="286" r:id="rId8"/>
    <p:sldId id="294" r:id="rId9"/>
    <p:sldId id="266" r:id="rId1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D8E8"/>
    <a:srgbClr val="879CC3"/>
    <a:srgbClr val="A40000"/>
    <a:srgbClr val="47618F"/>
    <a:srgbClr val="A7B7C5"/>
    <a:srgbClr val="848484"/>
    <a:srgbClr val="545454"/>
    <a:srgbClr val="D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4" autoAdjust="0"/>
    <p:restoredTop sz="94703" autoAdjust="0"/>
  </p:normalViewPr>
  <p:slideViewPr>
    <p:cSldViewPr>
      <p:cViewPr>
        <p:scale>
          <a:sx n="80" d="100"/>
          <a:sy n="80" d="100"/>
        </p:scale>
        <p:origin x="-1723" y="-1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241F6C-8D40-4169-A6AD-06EE041E88E7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CE441F-93DB-4738-95A4-623D3CB9D6BA}">
      <dgm:prSet phldrT="[Текст]" custT="1"/>
      <dgm:spPr>
        <a:solidFill>
          <a:srgbClr val="848484">
            <a:alpha val="99000"/>
          </a:srgbClr>
        </a:solidFill>
      </dgm:spPr>
      <dgm:t>
        <a:bodyPr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2015</a:t>
          </a:r>
        </a:p>
      </dgm:t>
    </dgm:pt>
    <dgm:pt modelId="{67C0BFD4-3547-4ED3-86C5-A19CF16B7C28}" type="parTrans" cxnId="{1AB98270-ECB1-408C-A531-565644A8C766}">
      <dgm:prSet/>
      <dgm:spPr/>
      <dgm:t>
        <a:bodyPr/>
        <a:lstStyle/>
        <a:p>
          <a:endParaRPr lang="ru-RU"/>
        </a:p>
      </dgm:t>
    </dgm:pt>
    <dgm:pt modelId="{86E49287-740A-48E4-A4B9-EC74DA8575DC}" type="sibTrans" cxnId="{1AB98270-ECB1-408C-A531-565644A8C766}">
      <dgm:prSet/>
      <dgm:spPr/>
      <dgm:t>
        <a:bodyPr/>
        <a:lstStyle/>
        <a:p>
          <a:endParaRPr lang="ru-RU"/>
        </a:p>
      </dgm:t>
    </dgm:pt>
    <dgm:pt modelId="{5FF24B89-78CA-4088-9CDB-FF4BCC738DCC}">
      <dgm:prSet phldrT="[Текст]" custT="1"/>
      <dgm:spPr/>
      <dgm:t>
        <a:bodyPr/>
        <a:lstStyle/>
        <a:p>
          <a:pPr algn="just"/>
          <a:r>
            <a:rPr lang="ru-RU" sz="800" kern="1200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Перевод на обеспечения наличными денежными средствами в ТОФК</a:t>
          </a:r>
        </a:p>
        <a:p>
          <a:pPr algn="just"/>
          <a:endParaRPr lang="ru-RU" sz="800" kern="1200" dirty="0" smtClean="0">
            <a:solidFill>
              <a:schemeClr val="tx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algn="just"/>
          <a:r>
            <a:rPr lang="ru-RU" sz="800" kern="1200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Подписание Соглашения о сотрудничестве с ПАО Сбербанк</a:t>
          </a:r>
          <a:endParaRPr lang="ru-RU" sz="800" kern="1200" dirty="0">
            <a:solidFill>
              <a:schemeClr val="tx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D5B66FA9-4E0C-48E8-9749-9A87000AB4B5}" type="parTrans" cxnId="{156CB7E1-9B82-4AD4-979C-A858CE701741}">
      <dgm:prSet/>
      <dgm:spPr/>
      <dgm:t>
        <a:bodyPr/>
        <a:lstStyle/>
        <a:p>
          <a:endParaRPr lang="ru-RU"/>
        </a:p>
      </dgm:t>
    </dgm:pt>
    <dgm:pt modelId="{BCC797C6-08B2-47D4-82C5-C61816D2D860}" type="sibTrans" cxnId="{156CB7E1-9B82-4AD4-979C-A858CE701741}">
      <dgm:prSet/>
      <dgm:spPr/>
      <dgm:t>
        <a:bodyPr/>
        <a:lstStyle/>
        <a:p>
          <a:endParaRPr lang="ru-RU"/>
        </a:p>
      </dgm:t>
    </dgm:pt>
    <dgm:pt modelId="{0A94AD22-59CA-4E06-817F-167BE08E6A1E}">
      <dgm:prSet phldrT="[Текст]" custT="1"/>
      <dgm:spPr>
        <a:solidFill>
          <a:srgbClr val="848484"/>
        </a:solidFill>
      </dgm:spPr>
      <dgm:t>
        <a:bodyPr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2016 - 2017</a:t>
          </a:r>
        </a:p>
      </dgm:t>
    </dgm:pt>
    <dgm:pt modelId="{D28D61F1-1AC9-4F11-81FB-A498DD674DDC}" type="parTrans" cxnId="{EBF0D1BB-9207-42A8-BECA-691292B8A7B1}">
      <dgm:prSet/>
      <dgm:spPr/>
      <dgm:t>
        <a:bodyPr/>
        <a:lstStyle/>
        <a:p>
          <a:endParaRPr lang="ru-RU"/>
        </a:p>
      </dgm:t>
    </dgm:pt>
    <dgm:pt modelId="{E0AD129A-A2CF-424C-A68B-8EC03D4E6A62}" type="sibTrans" cxnId="{EBF0D1BB-9207-42A8-BECA-691292B8A7B1}">
      <dgm:prSet/>
      <dgm:spPr/>
      <dgm:t>
        <a:bodyPr/>
        <a:lstStyle/>
        <a:p>
          <a:endParaRPr lang="ru-RU"/>
        </a:p>
      </dgm:t>
    </dgm:pt>
    <dgm:pt modelId="{0D555F40-A9A4-4F29-A30A-720566BC662A}">
      <dgm:prSet phldrT="[Текст]"/>
      <dgm:spPr/>
      <dgm:t>
        <a:bodyPr/>
        <a:lstStyle/>
        <a:p>
          <a:pPr algn="just"/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Приоритетной модели</a:t>
          </a:r>
        </a:p>
        <a:p>
          <a:pPr algn="just"/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Адаптация сервисов и инфраструктуры для бюджетной сферы</a:t>
          </a:r>
        </a:p>
        <a:p>
          <a:pPr algn="just"/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C0D64C-8972-4FB9-8387-E9496A72CA7A}" type="parTrans" cxnId="{31461EA3-A52D-4E92-8122-959DAA85B094}">
      <dgm:prSet/>
      <dgm:spPr/>
      <dgm:t>
        <a:bodyPr/>
        <a:lstStyle/>
        <a:p>
          <a:endParaRPr lang="ru-RU"/>
        </a:p>
      </dgm:t>
    </dgm:pt>
    <dgm:pt modelId="{D2BD8DA4-8823-4371-8F1B-8602EC004390}" type="sibTrans" cxnId="{31461EA3-A52D-4E92-8122-959DAA85B094}">
      <dgm:prSet/>
      <dgm:spPr/>
      <dgm:t>
        <a:bodyPr/>
        <a:lstStyle/>
        <a:p>
          <a:endParaRPr lang="ru-RU"/>
        </a:p>
      </dgm:t>
    </dgm:pt>
    <dgm:pt modelId="{2F8CC08F-FEA3-4D1D-99ED-89240A02E6D2}">
      <dgm:prSet phldrT="[Текст]" custT="1"/>
      <dgm:spPr>
        <a:solidFill>
          <a:srgbClr val="848484"/>
        </a:solidFill>
      </dgm:spPr>
      <dgm:t>
        <a:bodyPr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2018 +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DA501872-9A20-451E-8378-473CC5EE72C5}" type="parTrans" cxnId="{BF019497-F83E-47CD-A573-8B76A9778F4F}">
      <dgm:prSet/>
      <dgm:spPr/>
      <dgm:t>
        <a:bodyPr/>
        <a:lstStyle/>
        <a:p>
          <a:endParaRPr lang="ru-RU"/>
        </a:p>
      </dgm:t>
    </dgm:pt>
    <dgm:pt modelId="{10A6B527-BA87-47CB-A4EA-2F6CC1E1E3AC}" type="sibTrans" cxnId="{BF019497-F83E-47CD-A573-8B76A9778F4F}">
      <dgm:prSet/>
      <dgm:spPr/>
      <dgm:t>
        <a:bodyPr/>
        <a:lstStyle/>
        <a:p>
          <a:endParaRPr lang="ru-RU"/>
        </a:p>
      </dgm:t>
    </dgm:pt>
    <dgm:pt modelId="{0DC861D5-683F-4593-AFA9-E59AE03E1FA4}">
      <dgm:prSet phldrT="[Текст]"/>
      <dgm:spPr/>
      <dgm:t>
        <a:bodyPr/>
        <a:lstStyle/>
        <a:p>
          <a:pPr algn="just"/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вариативности  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F4F16F-BF1C-4E13-91B3-3E80BEC0E497}" type="parTrans" cxnId="{457E6ECA-B23F-48EB-A9DD-3F067607042E}">
      <dgm:prSet/>
      <dgm:spPr/>
      <dgm:t>
        <a:bodyPr/>
        <a:lstStyle/>
        <a:p>
          <a:endParaRPr lang="ru-RU"/>
        </a:p>
      </dgm:t>
    </dgm:pt>
    <dgm:pt modelId="{CB0C9823-DDF6-4F06-92AB-11736AD827CB}" type="sibTrans" cxnId="{457E6ECA-B23F-48EB-A9DD-3F067607042E}">
      <dgm:prSet/>
      <dgm:spPr/>
      <dgm:t>
        <a:bodyPr/>
        <a:lstStyle/>
        <a:p>
          <a:endParaRPr lang="ru-RU"/>
        </a:p>
      </dgm:t>
    </dgm:pt>
    <dgm:pt modelId="{4ACB4754-5EBF-4AB2-BF08-C9B69EDAFFEC}" type="pres">
      <dgm:prSet presAssocID="{86241F6C-8D40-4169-A6AD-06EE041E88E7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59DC5B-CDB8-4BB3-9634-E78252393353}" type="pres">
      <dgm:prSet presAssocID="{74CE441F-93DB-4738-95A4-623D3CB9D6BA}" presName="compNode" presStyleCnt="0"/>
      <dgm:spPr/>
    </dgm:pt>
    <dgm:pt modelId="{75828FF3-EC36-4DC3-8B36-5BD1FED0A228}" type="pres">
      <dgm:prSet presAssocID="{74CE441F-93DB-4738-95A4-623D3CB9D6BA}" presName="noGeometry" presStyleCnt="0"/>
      <dgm:spPr/>
    </dgm:pt>
    <dgm:pt modelId="{AD9FCAF2-E191-4DF6-B961-0324BD27C017}" type="pres">
      <dgm:prSet presAssocID="{74CE441F-93DB-4738-95A4-623D3CB9D6BA}" presName="childTextVisible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90E318-1765-4C41-92B3-2C9160D87629}" type="pres">
      <dgm:prSet presAssocID="{74CE441F-93DB-4738-95A4-623D3CB9D6BA}" presName="childTextHidden" presStyleLbl="bgAccFollowNode1" presStyleIdx="0" presStyleCnt="3"/>
      <dgm:spPr/>
      <dgm:t>
        <a:bodyPr/>
        <a:lstStyle/>
        <a:p>
          <a:endParaRPr lang="ru-RU"/>
        </a:p>
      </dgm:t>
    </dgm:pt>
    <dgm:pt modelId="{4DC75162-C5E9-4C8A-A58B-D2F3DC1551EB}" type="pres">
      <dgm:prSet presAssocID="{74CE441F-93DB-4738-95A4-623D3CB9D6BA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AC44F-46B6-4548-B4A1-869BE3FD09E5}" type="pres">
      <dgm:prSet presAssocID="{74CE441F-93DB-4738-95A4-623D3CB9D6BA}" presName="aSpace" presStyleCnt="0"/>
      <dgm:spPr/>
    </dgm:pt>
    <dgm:pt modelId="{14537149-8B46-45D6-884B-18929231480E}" type="pres">
      <dgm:prSet presAssocID="{0A94AD22-59CA-4E06-817F-167BE08E6A1E}" presName="compNode" presStyleCnt="0"/>
      <dgm:spPr/>
    </dgm:pt>
    <dgm:pt modelId="{BB4EA681-7B4B-49ED-B5E8-19F6233001FE}" type="pres">
      <dgm:prSet presAssocID="{0A94AD22-59CA-4E06-817F-167BE08E6A1E}" presName="noGeometry" presStyleCnt="0"/>
      <dgm:spPr/>
    </dgm:pt>
    <dgm:pt modelId="{AC9C4BD0-FB3C-410B-9153-D3885B653C47}" type="pres">
      <dgm:prSet presAssocID="{0A94AD22-59CA-4E06-817F-167BE08E6A1E}" presName="childTextVisible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48AD8-8EA3-4C30-9415-EF94030ABBD5}" type="pres">
      <dgm:prSet presAssocID="{0A94AD22-59CA-4E06-817F-167BE08E6A1E}" presName="childTextHidden" presStyleLbl="bgAccFollowNode1" presStyleIdx="1" presStyleCnt="3"/>
      <dgm:spPr/>
      <dgm:t>
        <a:bodyPr/>
        <a:lstStyle/>
        <a:p>
          <a:endParaRPr lang="ru-RU"/>
        </a:p>
      </dgm:t>
    </dgm:pt>
    <dgm:pt modelId="{1C235F16-4E65-4FCA-9E43-FCF1841654B5}" type="pres">
      <dgm:prSet presAssocID="{0A94AD22-59CA-4E06-817F-167BE08E6A1E}" presName="parentText" presStyleLbl="node1" presStyleIdx="1" presStyleCnt="3" custLinFactNeighborX="-6371" custLinFactNeighborY="-29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6E5C85-ABC5-40BC-B1EA-C31090492D7C}" type="pres">
      <dgm:prSet presAssocID="{0A94AD22-59CA-4E06-817F-167BE08E6A1E}" presName="aSpace" presStyleCnt="0"/>
      <dgm:spPr/>
    </dgm:pt>
    <dgm:pt modelId="{7CCE8A5C-5B93-49B1-84D1-6C2C21C05679}" type="pres">
      <dgm:prSet presAssocID="{2F8CC08F-FEA3-4D1D-99ED-89240A02E6D2}" presName="compNode" presStyleCnt="0"/>
      <dgm:spPr/>
    </dgm:pt>
    <dgm:pt modelId="{07177D7F-866B-43A6-BE4F-ACDDDC859D99}" type="pres">
      <dgm:prSet presAssocID="{2F8CC08F-FEA3-4D1D-99ED-89240A02E6D2}" presName="noGeometry" presStyleCnt="0"/>
      <dgm:spPr/>
    </dgm:pt>
    <dgm:pt modelId="{1DD60E9A-A398-418C-81CB-9490D2C8D235}" type="pres">
      <dgm:prSet presAssocID="{2F8CC08F-FEA3-4D1D-99ED-89240A02E6D2}" presName="childTextVisible" presStyleLbl="bgAccFollowNode1" presStyleIdx="2" presStyleCnt="3" custLinFactNeighborX="130" custLinFactNeighborY="-19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5D819-CB51-4F68-8E1D-B91164DE1485}" type="pres">
      <dgm:prSet presAssocID="{2F8CC08F-FEA3-4D1D-99ED-89240A02E6D2}" presName="childTextHidden" presStyleLbl="bgAccFollowNode1" presStyleIdx="2" presStyleCnt="3"/>
      <dgm:spPr/>
      <dgm:t>
        <a:bodyPr/>
        <a:lstStyle/>
        <a:p>
          <a:endParaRPr lang="ru-RU"/>
        </a:p>
      </dgm:t>
    </dgm:pt>
    <dgm:pt modelId="{04F2A18E-FF73-46A3-8E6A-170056A8229E}" type="pres">
      <dgm:prSet presAssocID="{2F8CC08F-FEA3-4D1D-99ED-89240A02E6D2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D5CD74-FEBE-4D62-B0B1-06DC16C7CE3C}" type="presOf" srcId="{0DC861D5-683F-4593-AFA9-E59AE03E1FA4}" destId="{1DD60E9A-A398-418C-81CB-9490D2C8D235}" srcOrd="0" destOrd="0" presId="urn:microsoft.com/office/officeart/2005/8/layout/hProcess6"/>
    <dgm:cxn modelId="{03061453-C493-4174-A3AB-02B210AC3B76}" type="presOf" srcId="{0DC861D5-683F-4593-AFA9-E59AE03E1FA4}" destId="{B365D819-CB51-4F68-8E1D-B91164DE1485}" srcOrd="1" destOrd="0" presId="urn:microsoft.com/office/officeart/2005/8/layout/hProcess6"/>
    <dgm:cxn modelId="{A3DC87DE-D1B8-4725-B546-E44ECCA2873F}" type="presOf" srcId="{0A94AD22-59CA-4E06-817F-167BE08E6A1E}" destId="{1C235F16-4E65-4FCA-9E43-FCF1841654B5}" srcOrd="0" destOrd="0" presId="urn:microsoft.com/office/officeart/2005/8/layout/hProcess6"/>
    <dgm:cxn modelId="{BF019497-F83E-47CD-A573-8B76A9778F4F}" srcId="{86241F6C-8D40-4169-A6AD-06EE041E88E7}" destId="{2F8CC08F-FEA3-4D1D-99ED-89240A02E6D2}" srcOrd="2" destOrd="0" parTransId="{DA501872-9A20-451E-8378-473CC5EE72C5}" sibTransId="{10A6B527-BA87-47CB-A4EA-2F6CC1E1E3AC}"/>
    <dgm:cxn modelId="{EBF0D1BB-9207-42A8-BECA-691292B8A7B1}" srcId="{86241F6C-8D40-4169-A6AD-06EE041E88E7}" destId="{0A94AD22-59CA-4E06-817F-167BE08E6A1E}" srcOrd="1" destOrd="0" parTransId="{D28D61F1-1AC9-4F11-81FB-A498DD674DDC}" sibTransId="{E0AD129A-A2CF-424C-A68B-8EC03D4E6A62}"/>
    <dgm:cxn modelId="{4EB2968C-F693-44A8-96C5-EAD5DFBF6617}" type="presOf" srcId="{74CE441F-93DB-4738-95A4-623D3CB9D6BA}" destId="{4DC75162-C5E9-4C8A-A58B-D2F3DC1551EB}" srcOrd="0" destOrd="0" presId="urn:microsoft.com/office/officeart/2005/8/layout/hProcess6"/>
    <dgm:cxn modelId="{2F0C1A5E-85C9-4EB1-8356-BC8B92A46ECC}" type="presOf" srcId="{0D555F40-A9A4-4F29-A30A-720566BC662A}" destId="{9BB48AD8-8EA3-4C30-9415-EF94030ABBD5}" srcOrd="1" destOrd="0" presId="urn:microsoft.com/office/officeart/2005/8/layout/hProcess6"/>
    <dgm:cxn modelId="{457E6ECA-B23F-48EB-A9DD-3F067607042E}" srcId="{2F8CC08F-FEA3-4D1D-99ED-89240A02E6D2}" destId="{0DC861D5-683F-4593-AFA9-E59AE03E1FA4}" srcOrd="0" destOrd="0" parTransId="{76F4F16F-BF1C-4E13-91B3-3E80BEC0E497}" sibTransId="{CB0C9823-DDF6-4F06-92AB-11736AD827CB}"/>
    <dgm:cxn modelId="{3E7D9FFC-5282-436B-BC50-A5C6CAC43E85}" type="presOf" srcId="{5FF24B89-78CA-4088-9CDB-FF4BCC738DCC}" destId="{AD9FCAF2-E191-4DF6-B961-0324BD27C017}" srcOrd="0" destOrd="0" presId="urn:microsoft.com/office/officeart/2005/8/layout/hProcess6"/>
    <dgm:cxn modelId="{38CED199-84D8-40A9-8008-51A3FF0F1AEB}" type="presOf" srcId="{2F8CC08F-FEA3-4D1D-99ED-89240A02E6D2}" destId="{04F2A18E-FF73-46A3-8E6A-170056A8229E}" srcOrd="0" destOrd="0" presId="urn:microsoft.com/office/officeart/2005/8/layout/hProcess6"/>
    <dgm:cxn modelId="{F6F12E2F-3760-4F3F-8605-91DB7838F635}" type="presOf" srcId="{86241F6C-8D40-4169-A6AD-06EE041E88E7}" destId="{4ACB4754-5EBF-4AB2-BF08-C9B69EDAFFEC}" srcOrd="0" destOrd="0" presId="urn:microsoft.com/office/officeart/2005/8/layout/hProcess6"/>
    <dgm:cxn modelId="{31461EA3-A52D-4E92-8122-959DAA85B094}" srcId="{0A94AD22-59CA-4E06-817F-167BE08E6A1E}" destId="{0D555F40-A9A4-4F29-A30A-720566BC662A}" srcOrd="0" destOrd="0" parTransId="{8CC0D64C-8972-4FB9-8387-E9496A72CA7A}" sibTransId="{D2BD8DA4-8823-4371-8F1B-8602EC004390}"/>
    <dgm:cxn modelId="{156CB7E1-9B82-4AD4-979C-A858CE701741}" srcId="{74CE441F-93DB-4738-95A4-623D3CB9D6BA}" destId="{5FF24B89-78CA-4088-9CDB-FF4BCC738DCC}" srcOrd="0" destOrd="0" parTransId="{D5B66FA9-4E0C-48E8-9749-9A87000AB4B5}" sibTransId="{BCC797C6-08B2-47D4-82C5-C61816D2D860}"/>
    <dgm:cxn modelId="{1AB98270-ECB1-408C-A531-565644A8C766}" srcId="{86241F6C-8D40-4169-A6AD-06EE041E88E7}" destId="{74CE441F-93DB-4738-95A4-623D3CB9D6BA}" srcOrd="0" destOrd="0" parTransId="{67C0BFD4-3547-4ED3-86C5-A19CF16B7C28}" sibTransId="{86E49287-740A-48E4-A4B9-EC74DA8575DC}"/>
    <dgm:cxn modelId="{D82631A7-3B2E-4847-A04F-E84480A3D10E}" type="presOf" srcId="{5FF24B89-78CA-4088-9CDB-FF4BCC738DCC}" destId="{6490E318-1765-4C41-92B3-2C9160D87629}" srcOrd="1" destOrd="0" presId="urn:microsoft.com/office/officeart/2005/8/layout/hProcess6"/>
    <dgm:cxn modelId="{A6EDF202-FE9A-4D83-BDE8-7E0889FED970}" type="presOf" srcId="{0D555F40-A9A4-4F29-A30A-720566BC662A}" destId="{AC9C4BD0-FB3C-410B-9153-D3885B653C47}" srcOrd="0" destOrd="0" presId="urn:microsoft.com/office/officeart/2005/8/layout/hProcess6"/>
    <dgm:cxn modelId="{78480507-4F5E-4912-8815-C2EB9C8E4588}" type="presParOf" srcId="{4ACB4754-5EBF-4AB2-BF08-C9B69EDAFFEC}" destId="{DC59DC5B-CDB8-4BB3-9634-E78252393353}" srcOrd="0" destOrd="0" presId="urn:microsoft.com/office/officeart/2005/8/layout/hProcess6"/>
    <dgm:cxn modelId="{387582F7-AFB8-4653-9B3D-B92A5C09376C}" type="presParOf" srcId="{DC59DC5B-CDB8-4BB3-9634-E78252393353}" destId="{75828FF3-EC36-4DC3-8B36-5BD1FED0A228}" srcOrd="0" destOrd="0" presId="urn:microsoft.com/office/officeart/2005/8/layout/hProcess6"/>
    <dgm:cxn modelId="{EC8C71EA-B45E-4E4E-BDC5-6A61F78B7309}" type="presParOf" srcId="{DC59DC5B-CDB8-4BB3-9634-E78252393353}" destId="{AD9FCAF2-E191-4DF6-B961-0324BD27C017}" srcOrd="1" destOrd="0" presId="urn:microsoft.com/office/officeart/2005/8/layout/hProcess6"/>
    <dgm:cxn modelId="{5ECAB80C-25E1-4304-AAF5-07BF78D7E5D3}" type="presParOf" srcId="{DC59DC5B-CDB8-4BB3-9634-E78252393353}" destId="{6490E318-1765-4C41-92B3-2C9160D87629}" srcOrd="2" destOrd="0" presId="urn:microsoft.com/office/officeart/2005/8/layout/hProcess6"/>
    <dgm:cxn modelId="{7764340F-747D-46BA-927E-6D608E8919EF}" type="presParOf" srcId="{DC59DC5B-CDB8-4BB3-9634-E78252393353}" destId="{4DC75162-C5E9-4C8A-A58B-D2F3DC1551EB}" srcOrd="3" destOrd="0" presId="urn:microsoft.com/office/officeart/2005/8/layout/hProcess6"/>
    <dgm:cxn modelId="{0D62DA87-A577-4771-823D-DB410EB4D113}" type="presParOf" srcId="{4ACB4754-5EBF-4AB2-BF08-C9B69EDAFFEC}" destId="{38CAC44F-46B6-4548-B4A1-869BE3FD09E5}" srcOrd="1" destOrd="0" presId="urn:microsoft.com/office/officeart/2005/8/layout/hProcess6"/>
    <dgm:cxn modelId="{13D23D19-B3E2-4FC5-984A-F772313EF07D}" type="presParOf" srcId="{4ACB4754-5EBF-4AB2-BF08-C9B69EDAFFEC}" destId="{14537149-8B46-45D6-884B-18929231480E}" srcOrd="2" destOrd="0" presId="urn:microsoft.com/office/officeart/2005/8/layout/hProcess6"/>
    <dgm:cxn modelId="{FDC78FFA-9131-4914-BAE9-B95EEEE6ECC3}" type="presParOf" srcId="{14537149-8B46-45D6-884B-18929231480E}" destId="{BB4EA681-7B4B-49ED-B5E8-19F6233001FE}" srcOrd="0" destOrd="0" presId="urn:microsoft.com/office/officeart/2005/8/layout/hProcess6"/>
    <dgm:cxn modelId="{C78D3990-392D-4D39-9485-9DF0C4FF8D09}" type="presParOf" srcId="{14537149-8B46-45D6-884B-18929231480E}" destId="{AC9C4BD0-FB3C-410B-9153-D3885B653C47}" srcOrd="1" destOrd="0" presId="urn:microsoft.com/office/officeart/2005/8/layout/hProcess6"/>
    <dgm:cxn modelId="{52BF29D6-5CB9-4C20-B238-E5A4812435C7}" type="presParOf" srcId="{14537149-8B46-45D6-884B-18929231480E}" destId="{9BB48AD8-8EA3-4C30-9415-EF94030ABBD5}" srcOrd="2" destOrd="0" presId="urn:microsoft.com/office/officeart/2005/8/layout/hProcess6"/>
    <dgm:cxn modelId="{DC56D645-1888-45FB-A247-6EAF81B0E382}" type="presParOf" srcId="{14537149-8B46-45D6-884B-18929231480E}" destId="{1C235F16-4E65-4FCA-9E43-FCF1841654B5}" srcOrd="3" destOrd="0" presId="urn:microsoft.com/office/officeart/2005/8/layout/hProcess6"/>
    <dgm:cxn modelId="{0802531F-126C-41E7-943F-45547DB2918B}" type="presParOf" srcId="{4ACB4754-5EBF-4AB2-BF08-C9B69EDAFFEC}" destId="{516E5C85-ABC5-40BC-B1EA-C31090492D7C}" srcOrd="3" destOrd="0" presId="urn:microsoft.com/office/officeart/2005/8/layout/hProcess6"/>
    <dgm:cxn modelId="{580AF853-BEB3-4E5E-9B33-2993EE5F60AE}" type="presParOf" srcId="{4ACB4754-5EBF-4AB2-BF08-C9B69EDAFFEC}" destId="{7CCE8A5C-5B93-49B1-84D1-6C2C21C05679}" srcOrd="4" destOrd="0" presId="urn:microsoft.com/office/officeart/2005/8/layout/hProcess6"/>
    <dgm:cxn modelId="{4BE82AE6-88D9-4792-BCD8-C7C10A7FA49E}" type="presParOf" srcId="{7CCE8A5C-5B93-49B1-84D1-6C2C21C05679}" destId="{07177D7F-866B-43A6-BE4F-ACDDDC859D99}" srcOrd="0" destOrd="0" presId="urn:microsoft.com/office/officeart/2005/8/layout/hProcess6"/>
    <dgm:cxn modelId="{0880AAD9-D86C-454D-887A-E8CA60163AFA}" type="presParOf" srcId="{7CCE8A5C-5B93-49B1-84D1-6C2C21C05679}" destId="{1DD60E9A-A398-418C-81CB-9490D2C8D235}" srcOrd="1" destOrd="0" presId="urn:microsoft.com/office/officeart/2005/8/layout/hProcess6"/>
    <dgm:cxn modelId="{C8A857C7-E4F6-492B-84D2-1BDA38ABE009}" type="presParOf" srcId="{7CCE8A5C-5B93-49B1-84D1-6C2C21C05679}" destId="{B365D819-CB51-4F68-8E1D-B91164DE1485}" srcOrd="2" destOrd="0" presId="urn:microsoft.com/office/officeart/2005/8/layout/hProcess6"/>
    <dgm:cxn modelId="{842B87F6-F024-4F8F-BB14-74342D39CF18}" type="presParOf" srcId="{7CCE8A5C-5B93-49B1-84D1-6C2C21C05679}" destId="{04F2A18E-FF73-46A3-8E6A-170056A8229E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241F6C-8D40-4169-A6AD-06EE041E88E7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CE441F-93DB-4738-95A4-623D3CB9D6BA}">
      <dgm:prSet phldrT="[Текст]" custT="1"/>
      <dgm:spPr>
        <a:solidFill>
          <a:srgbClr val="848484">
            <a:alpha val="99000"/>
          </a:srgbClr>
        </a:solidFill>
      </dgm:spPr>
      <dgm:t>
        <a:bodyPr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КЛИЕНТ</a:t>
          </a:r>
        </a:p>
      </dgm:t>
    </dgm:pt>
    <dgm:pt modelId="{67C0BFD4-3547-4ED3-86C5-A19CF16B7C28}" type="parTrans" cxnId="{1AB98270-ECB1-408C-A531-565644A8C766}">
      <dgm:prSet/>
      <dgm:spPr/>
      <dgm:t>
        <a:bodyPr/>
        <a:lstStyle/>
        <a:p>
          <a:endParaRPr lang="ru-RU"/>
        </a:p>
      </dgm:t>
    </dgm:pt>
    <dgm:pt modelId="{86E49287-740A-48E4-A4B9-EC74DA8575DC}" type="sibTrans" cxnId="{1AB98270-ECB1-408C-A531-565644A8C766}">
      <dgm:prSet/>
      <dgm:spPr/>
      <dgm:t>
        <a:bodyPr/>
        <a:lstStyle/>
        <a:p>
          <a:endParaRPr lang="ru-RU"/>
        </a:p>
      </dgm:t>
    </dgm:pt>
    <dgm:pt modelId="{5FF24B89-78CA-4088-9CDB-FF4BCC738DCC}">
      <dgm:prSet phldrT="[Текст]"/>
      <dgm:spPr/>
      <dgm:t>
        <a:bodyPr/>
        <a:lstStyle/>
        <a:p>
          <a:pPr algn="just"/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Представляет в ТОФК Заявку на кассовый расход (0531801), Заявку на кассовый расход (сокращенную) (0531851), платежное поручение </a:t>
          </a:r>
          <a:r>
            <a:rPr lang="ru-RU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 указанием ФИО и номерами «зарплатных карт»</a:t>
          </a:r>
          <a:endParaRPr lang="ru-RU" u="none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B66FA9-4E0C-48E8-9749-9A87000AB4B5}" type="parTrans" cxnId="{156CB7E1-9B82-4AD4-979C-A858CE701741}">
      <dgm:prSet/>
      <dgm:spPr/>
      <dgm:t>
        <a:bodyPr/>
        <a:lstStyle/>
        <a:p>
          <a:endParaRPr lang="ru-RU"/>
        </a:p>
      </dgm:t>
    </dgm:pt>
    <dgm:pt modelId="{BCC797C6-08B2-47D4-82C5-C61816D2D860}" type="sibTrans" cxnId="{156CB7E1-9B82-4AD4-979C-A858CE701741}">
      <dgm:prSet/>
      <dgm:spPr/>
      <dgm:t>
        <a:bodyPr/>
        <a:lstStyle/>
        <a:p>
          <a:endParaRPr lang="ru-RU"/>
        </a:p>
      </dgm:t>
    </dgm:pt>
    <dgm:pt modelId="{0A94AD22-59CA-4E06-817F-167BE08E6A1E}">
      <dgm:prSet phldrT="[Текст]" custT="1"/>
      <dgm:spPr>
        <a:solidFill>
          <a:srgbClr val="848484"/>
        </a:solidFill>
      </dgm:spPr>
      <dgm:t>
        <a:bodyPr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ТОФК</a:t>
          </a:r>
        </a:p>
      </dgm:t>
    </dgm:pt>
    <dgm:pt modelId="{D28D61F1-1AC9-4F11-81FB-A498DD674DDC}" type="parTrans" cxnId="{EBF0D1BB-9207-42A8-BECA-691292B8A7B1}">
      <dgm:prSet/>
      <dgm:spPr/>
      <dgm:t>
        <a:bodyPr/>
        <a:lstStyle/>
        <a:p>
          <a:endParaRPr lang="ru-RU"/>
        </a:p>
      </dgm:t>
    </dgm:pt>
    <dgm:pt modelId="{E0AD129A-A2CF-424C-A68B-8EC03D4E6A62}" type="sibTrans" cxnId="{EBF0D1BB-9207-42A8-BECA-691292B8A7B1}">
      <dgm:prSet/>
      <dgm:spPr/>
      <dgm:t>
        <a:bodyPr/>
        <a:lstStyle/>
        <a:p>
          <a:endParaRPr lang="ru-RU"/>
        </a:p>
      </dgm:t>
    </dgm:pt>
    <dgm:pt modelId="{0D555F40-A9A4-4F29-A30A-720566BC662A}">
      <dgm:prSet phldrT="[Текст]"/>
      <dgm:spPr/>
      <dgm:t>
        <a:bodyPr/>
        <a:lstStyle/>
        <a:p>
          <a:pPr algn="just"/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Обрабатывает документ и перечисляет денежные средства на счет, открытый сотруднику организации/МОЛ в кредитной организации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C0D64C-8972-4FB9-8387-E9496A72CA7A}" type="parTrans" cxnId="{31461EA3-A52D-4E92-8122-959DAA85B094}">
      <dgm:prSet/>
      <dgm:spPr/>
      <dgm:t>
        <a:bodyPr/>
        <a:lstStyle/>
        <a:p>
          <a:endParaRPr lang="ru-RU"/>
        </a:p>
      </dgm:t>
    </dgm:pt>
    <dgm:pt modelId="{D2BD8DA4-8823-4371-8F1B-8602EC004390}" type="sibTrans" cxnId="{31461EA3-A52D-4E92-8122-959DAA85B094}">
      <dgm:prSet/>
      <dgm:spPr/>
      <dgm:t>
        <a:bodyPr/>
        <a:lstStyle/>
        <a:p>
          <a:endParaRPr lang="ru-RU"/>
        </a:p>
      </dgm:t>
    </dgm:pt>
    <dgm:pt modelId="{2F8CC08F-FEA3-4D1D-99ED-89240A02E6D2}">
      <dgm:prSet phldrT="[Текст]" custT="1"/>
      <dgm:spPr>
        <a:solidFill>
          <a:srgbClr val="848484"/>
        </a:solidFill>
      </dgm:spPr>
      <dgm:t>
        <a:bodyPr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Кредитная организация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DA501872-9A20-451E-8378-473CC5EE72C5}" type="parTrans" cxnId="{BF019497-F83E-47CD-A573-8B76A9778F4F}">
      <dgm:prSet/>
      <dgm:spPr/>
      <dgm:t>
        <a:bodyPr/>
        <a:lstStyle/>
        <a:p>
          <a:endParaRPr lang="ru-RU"/>
        </a:p>
      </dgm:t>
    </dgm:pt>
    <dgm:pt modelId="{10A6B527-BA87-47CB-A4EA-2F6CC1E1E3AC}" type="sibTrans" cxnId="{BF019497-F83E-47CD-A573-8B76A9778F4F}">
      <dgm:prSet/>
      <dgm:spPr/>
      <dgm:t>
        <a:bodyPr/>
        <a:lstStyle/>
        <a:p>
          <a:endParaRPr lang="ru-RU"/>
        </a:p>
      </dgm:t>
    </dgm:pt>
    <dgm:pt modelId="{0DC861D5-683F-4593-AFA9-E59AE03E1FA4}">
      <dgm:prSet phldrT="[Текст]"/>
      <dgm:spPr/>
      <dgm:t>
        <a:bodyPr/>
        <a:lstStyle/>
        <a:p>
          <a:pPr algn="just"/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Зачисление средств на «зарплатную карту» сотрудника/МОЛ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F4F16F-BF1C-4E13-91B3-3E80BEC0E497}" type="parTrans" cxnId="{457E6ECA-B23F-48EB-A9DD-3F067607042E}">
      <dgm:prSet/>
      <dgm:spPr/>
      <dgm:t>
        <a:bodyPr/>
        <a:lstStyle/>
        <a:p>
          <a:endParaRPr lang="ru-RU"/>
        </a:p>
      </dgm:t>
    </dgm:pt>
    <dgm:pt modelId="{CB0C9823-DDF6-4F06-92AB-11736AD827CB}" type="sibTrans" cxnId="{457E6ECA-B23F-48EB-A9DD-3F067607042E}">
      <dgm:prSet/>
      <dgm:spPr/>
      <dgm:t>
        <a:bodyPr/>
        <a:lstStyle/>
        <a:p>
          <a:endParaRPr lang="ru-RU"/>
        </a:p>
      </dgm:t>
    </dgm:pt>
    <dgm:pt modelId="{4ACB4754-5EBF-4AB2-BF08-C9B69EDAFFEC}" type="pres">
      <dgm:prSet presAssocID="{86241F6C-8D40-4169-A6AD-06EE041E88E7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59DC5B-CDB8-4BB3-9634-E78252393353}" type="pres">
      <dgm:prSet presAssocID="{74CE441F-93DB-4738-95A4-623D3CB9D6BA}" presName="compNode" presStyleCnt="0"/>
      <dgm:spPr/>
    </dgm:pt>
    <dgm:pt modelId="{75828FF3-EC36-4DC3-8B36-5BD1FED0A228}" type="pres">
      <dgm:prSet presAssocID="{74CE441F-93DB-4738-95A4-623D3CB9D6BA}" presName="noGeometry" presStyleCnt="0"/>
      <dgm:spPr/>
    </dgm:pt>
    <dgm:pt modelId="{AD9FCAF2-E191-4DF6-B961-0324BD27C017}" type="pres">
      <dgm:prSet presAssocID="{74CE441F-93DB-4738-95A4-623D3CB9D6BA}" presName="childTextVisible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90E318-1765-4C41-92B3-2C9160D87629}" type="pres">
      <dgm:prSet presAssocID="{74CE441F-93DB-4738-95A4-623D3CB9D6BA}" presName="childTextHidden" presStyleLbl="bgAccFollowNode1" presStyleIdx="0" presStyleCnt="3"/>
      <dgm:spPr/>
      <dgm:t>
        <a:bodyPr/>
        <a:lstStyle/>
        <a:p>
          <a:endParaRPr lang="ru-RU"/>
        </a:p>
      </dgm:t>
    </dgm:pt>
    <dgm:pt modelId="{4DC75162-C5E9-4C8A-A58B-D2F3DC1551EB}" type="pres">
      <dgm:prSet presAssocID="{74CE441F-93DB-4738-95A4-623D3CB9D6BA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AC44F-46B6-4548-B4A1-869BE3FD09E5}" type="pres">
      <dgm:prSet presAssocID="{74CE441F-93DB-4738-95A4-623D3CB9D6BA}" presName="aSpace" presStyleCnt="0"/>
      <dgm:spPr/>
    </dgm:pt>
    <dgm:pt modelId="{14537149-8B46-45D6-884B-18929231480E}" type="pres">
      <dgm:prSet presAssocID="{0A94AD22-59CA-4E06-817F-167BE08E6A1E}" presName="compNode" presStyleCnt="0"/>
      <dgm:spPr/>
    </dgm:pt>
    <dgm:pt modelId="{BB4EA681-7B4B-49ED-B5E8-19F6233001FE}" type="pres">
      <dgm:prSet presAssocID="{0A94AD22-59CA-4E06-817F-167BE08E6A1E}" presName="noGeometry" presStyleCnt="0"/>
      <dgm:spPr/>
    </dgm:pt>
    <dgm:pt modelId="{AC9C4BD0-FB3C-410B-9153-D3885B653C47}" type="pres">
      <dgm:prSet presAssocID="{0A94AD22-59CA-4E06-817F-167BE08E6A1E}" presName="childTextVisible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48AD8-8EA3-4C30-9415-EF94030ABBD5}" type="pres">
      <dgm:prSet presAssocID="{0A94AD22-59CA-4E06-817F-167BE08E6A1E}" presName="childTextHidden" presStyleLbl="bgAccFollowNode1" presStyleIdx="1" presStyleCnt="3"/>
      <dgm:spPr/>
      <dgm:t>
        <a:bodyPr/>
        <a:lstStyle/>
        <a:p>
          <a:endParaRPr lang="ru-RU"/>
        </a:p>
      </dgm:t>
    </dgm:pt>
    <dgm:pt modelId="{1C235F16-4E65-4FCA-9E43-FCF1841654B5}" type="pres">
      <dgm:prSet presAssocID="{0A94AD22-59CA-4E06-817F-167BE08E6A1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6E5C85-ABC5-40BC-B1EA-C31090492D7C}" type="pres">
      <dgm:prSet presAssocID="{0A94AD22-59CA-4E06-817F-167BE08E6A1E}" presName="aSpace" presStyleCnt="0"/>
      <dgm:spPr/>
    </dgm:pt>
    <dgm:pt modelId="{7CCE8A5C-5B93-49B1-84D1-6C2C21C05679}" type="pres">
      <dgm:prSet presAssocID="{2F8CC08F-FEA3-4D1D-99ED-89240A02E6D2}" presName="compNode" presStyleCnt="0"/>
      <dgm:spPr/>
    </dgm:pt>
    <dgm:pt modelId="{07177D7F-866B-43A6-BE4F-ACDDDC859D99}" type="pres">
      <dgm:prSet presAssocID="{2F8CC08F-FEA3-4D1D-99ED-89240A02E6D2}" presName="noGeometry" presStyleCnt="0"/>
      <dgm:spPr/>
    </dgm:pt>
    <dgm:pt modelId="{1DD60E9A-A398-418C-81CB-9490D2C8D235}" type="pres">
      <dgm:prSet presAssocID="{2F8CC08F-FEA3-4D1D-99ED-89240A02E6D2}" presName="childTextVisible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5D819-CB51-4F68-8E1D-B91164DE1485}" type="pres">
      <dgm:prSet presAssocID="{2F8CC08F-FEA3-4D1D-99ED-89240A02E6D2}" presName="childTextHidden" presStyleLbl="bgAccFollowNode1" presStyleIdx="2" presStyleCnt="3"/>
      <dgm:spPr/>
      <dgm:t>
        <a:bodyPr/>
        <a:lstStyle/>
        <a:p>
          <a:endParaRPr lang="ru-RU"/>
        </a:p>
      </dgm:t>
    </dgm:pt>
    <dgm:pt modelId="{04F2A18E-FF73-46A3-8E6A-170056A8229E}" type="pres">
      <dgm:prSet presAssocID="{2F8CC08F-FEA3-4D1D-99ED-89240A02E6D2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6739EB-162E-44F5-867A-5315211C1142}" type="presOf" srcId="{86241F6C-8D40-4169-A6AD-06EE041E88E7}" destId="{4ACB4754-5EBF-4AB2-BF08-C9B69EDAFFEC}" srcOrd="0" destOrd="0" presId="urn:microsoft.com/office/officeart/2005/8/layout/hProcess6"/>
    <dgm:cxn modelId="{C2E0E62B-8B6E-411B-AB47-56156D2824D1}" type="presOf" srcId="{0D555F40-A9A4-4F29-A30A-720566BC662A}" destId="{9BB48AD8-8EA3-4C30-9415-EF94030ABBD5}" srcOrd="1" destOrd="0" presId="urn:microsoft.com/office/officeart/2005/8/layout/hProcess6"/>
    <dgm:cxn modelId="{FB4915AE-11FC-486E-9152-588D72AF276C}" type="presOf" srcId="{74CE441F-93DB-4738-95A4-623D3CB9D6BA}" destId="{4DC75162-C5E9-4C8A-A58B-D2F3DC1551EB}" srcOrd="0" destOrd="0" presId="urn:microsoft.com/office/officeart/2005/8/layout/hProcess6"/>
    <dgm:cxn modelId="{BF019497-F83E-47CD-A573-8B76A9778F4F}" srcId="{86241F6C-8D40-4169-A6AD-06EE041E88E7}" destId="{2F8CC08F-FEA3-4D1D-99ED-89240A02E6D2}" srcOrd="2" destOrd="0" parTransId="{DA501872-9A20-451E-8378-473CC5EE72C5}" sibTransId="{10A6B527-BA87-47CB-A4EA-2F6CC1E1E3AC}"/>
    <dgm:cxn modelId="{EBF0D1BB-9207-42A8-BECA-691292B8A7B1}" srcId="{86241F6C-8D40-4169-A6AD-06EE041E88E7}" destId="{0A94AD22-59CA-4E06-817F-167BE08E6A1E}" srcOrd="1" destOrd="0" parTransId="{D28D61F1-1AC9-4F11-81FB-A498DD674DDC}" sibTransId="{E0AD129A-A2CF-424C-A68B-8EC03D4E6A62}"/>
    <dgm:cxn modelId="{E08825DC-E370-4D7C-B350-E6B439697FF1}" type="presOf" srcId="{5FF24B89-78CA-4088-9CDB-FF4BCC738DCC}" destId="{AD9FCAF2-E191-4DF6-B961-0324BD27C017}" srcOrd="0" destOrd="0" presId="urn:microsoft.com/office/officeart/2005/8/layout/hProcess6"/>
    <dgm:cxn modelId="{457E6ECA-B23F-48EB-A9DD-3F067607042E}" srcId="{2F8CC08F-FEA3-4D1D-99ED-89240A02E6D2}" destId="{0DC861D5-683F-4593-AFA9-E59AE03E1FA4}" srcOrd="0" destOrd="0" parTransId="{76F4F16F-BF1C-4E13-91B3-3E80BEC0E497}" sibTransId="{CB0C9823-DDF6-4F06-92AB-11736AD827CB}"/>
    <dgm:cxn modelId="{CA202A85-BAA7-49E6-B1BA-73DFF41A43E5}" type="presOf" srcId="{2F8CC08F-FEA3-4D1D-99ED-89240A02E6D2}" destId="{04F2A18E-FF73-46A3-8E6A-170056A8229E}" srcOrd="0" destOrd="0" presId="urn:microsoft.com/office/officeart/2005/8/layout/hProcess6"/>
    <dgm:cxn modelId="{C6557175-9C4C-42BC-9BCD-BFE09B32F389}" type="presOf" srcId="{5FF24B89-78CA-4088-9CDB-FF4BCC738DCC}" destId="{6490E318-1765-4C41-92B3-2C9160D87629}" srcOrd="1" destOrd="0" presId="urn:microsoft.com/office/officeart/2005/8/layout/hProcess6"/>
    <dgm:cxn modelId="{9F561081-CE11-4F4C-AE89-1BF3A218E972}" type="presOf" srcId="{0D555F40-A9A4-4F29-A30A-720566BC662A}" destId="{AC9C4BD0-FB3C-410B-9153-D3885B653C47}" srcOrd="0" destOrd="0" presId="urn:microsoft.com/office/officeart/2005/8/layout/hProcess6"/>
    <dgm:cxn modelId="{31461EA3-A52D-4E92-8122-959DAA85B094}" srcId="{0A94AD22-59CA-4E06-817F-167BE08E6A1E}" destId="{0D555F40-A9A4-4F29-A30A-720566BC662A}" srcOrd="0" destOrd="0" parTransId="{8CC0D64C-8972-4FB9-8387-E9496A72CA7A}" sibTransId="{D2BD8DA4-8823-4371-8F1B-8602EC004390}"/>
    <dgm:cxn modelId="{002C187C-E391-4C8F-8D41-D38A1603E7EB}" type="presOf" srcId="{0A94AD22-59CA-4E06-817F-167BE08E6A1E}" destId="{1C235F16-4E65-4FCA-9E43-FCF1841654B5}" srcOrd="0" destOrd="0" presId="urn:microsoft.com/office/officeart/2005/8/layout/hProcess6"/>
    <dgm:cxn modelId="{156CB7E1-9B82-4AD4-979C-A858CE701741}" srcId="{74CE441F-93DB-4738-95A4-623D3CB9D6BA}" destId="{5FF24B89-78CA-4088-9CDB-FF4BCC738DCC}" srcOrd="0" destOrd="0" parTransId="{D5B66FA9-4E0C-48E8-9749-9A87000AB4B5}" sibTransId="{BCC797C6-08B2-47D4-82C5-C61816D2D860}"/>
    <dgm:cxn modelId="{68093174-696E-494F-B599-0E29F0B68060}" type="presOf" srcId="{0DC861D5-683F-4593-AFA9-E59AE03E1FA4}" destId="{B365D819-CB51-4F68-8E1D-B91164DE1485}" srcOrd="1" destOrd="0" presId="urn:microsoft.com/office/officeart/2005/8/layout/hProcess6"/>
    <dgm:cxn modelId="{1AB98270-ECB1-408C-A531-565644A8C766}" srcId="{86241F6C-8D40-4169-A6AD-06EE041E88E7}" destId="{74CE441F-93DB-4738-95A4-623D3CB9D6BA}" srcOrd="0" destOrd="0" parTransId="{67C0BFD4-3547-4ED3-86C5-A19CF16B7C28}" sibTransId="{86E49287-740A-48E4-A4B9-EC74DA8575DC}"/>
    <dgm:cxn modelId="{2E2E1056-B377-4DA4-9382-8E2348144EFE}" type="presOf" srcId="{0DC861D5-683F-4593-AFA9-E59AE03E1FA4}" destId="{1DD60E9A-A398-418C-81CB-9490D2C8D235}" srcOrd="0" destOrd="0" presId="urn:microsoft.com/office/officeart/2005/8/layout/hProcess6"/>
    <dgm:cxn modelId="{D39BBF08-57F0-4AF3-AD56-50162A988863}" type="presParOf" srcId="{4ACB4754-5EBF-4AB2-BF08-C9B69EDAFFEC}" destId="{DC59DC5B-CDB8-4BB3-9634-E78252393353}" srcOrd="0" destOrd="0" presId="urn:microsoft.com/office/officeart/2005/8/layout/hProcess6"/>
    <dgm:cxn modelId="{AEFE4EE1-A140-4295-A560-9F2392E8650E}" type="presParOf" srcId="{DC59DC5B-CDB8-4BB3-9634-E78252393353}" destId="{75828FF3-EC36-4DC3-8B36-5BD1FED0A228}" srcOrd="0" destOrd="0" presId="urn:microsoft.com/office/officeart/2005/8/layout/hProcess6"/>
    <dgm:cxn modelId="{FFE73789-042A-4AB4-A292-84175453E493}" type="presParOf" srcId="{DC59DC5B-CDB8-4BB3-9634-E78252393353}" destId="{AD9FCAF2-E191-4DF6-B961-0324BD27C017}" srcOrd="1" destOrd="0" presId="urn:microsoft.com/office/officeart/2005/8/layout/hProcess6"/>
    <dgm:cxn modelId="{8514A6F7-345B-4D88-AB88-2D25F40EEDCE}" type="presParOf" srcId="{DC59DC5B-CDB8-4BB3-9634-E78252393353}" destId="{6490E318-1765-4C41-92B3-2C9160D87629}" srcOrd="2" destOrd="0" presId="urn:microsoft.com/office/officeart/2005/8/layout/hProcess6"/>
    <dgm:cxn modelId="{92006310-0CE7-483A-9222-60569197B826}" type="presParOf" srcId="{DC59DC5B-CDB8-4BB3-9634-E78252393353}" destId="{4DC75162-C5E9-4C8A-A58B-D2F3DC1551EB}" srcOrd="3" destOrd="0" presId="urn:microsoft.com/office/officeart/2005/8/layout/hProcess6"/>
    <dgm:cxn modelId="{D66DDD58-62E8-46ED-8C48-450560A6F60C}" type="presParOf" srcId="{4ACB4754-5EBF-4AB2-BF08-C9B69EDAFFEC}" destId="{38CAC44F-46B6-4548-B4A1-869BE3FD09E5}" srcOrd="1" destOrd="0" presId="urn:microsoft.com/office/officeart/2005/8/layout/hProcess6"/>
    <dgm:cxn modelId="{29AA2092-0422-4FFE-87A6-9DC99FF37A1A}" type="presParOf" srcId="{4ACB4754-5EBF-4AB2-BF08-C9B69EDAFFEC}" destId="{14537149-8B46-45D6-884B-18929231480E}" srcOrd="2" destOrd="0" presId="urn:microsoft.com/office/officeart/2005/8/layout/hProcess6"/>
    <dgm:cxn modelId="{B4201656-B3DB-4ADF-95E4-E2A2CB8AE24B}" type="presParOf" srcId="{14537149-8B46-45D6-884B-18929231480E}" destId="{BB4EA681-7B4B-49ED-B5E8-19F6233001FE}" srcOrd="0" destOrd="0" presId="urn:microsoft.com/office/officeart/2005/8/layout/hProcess6"/>
    <dgm:cxn modelId="{6DAC42AD-2F0C-4E15-8A7B-A3AA11CCDCD6}" type="presParOf" srcId="{14537149-8B46-45D6-884B-18929231480E}" destId="{AC9C4BD0-FB3C-410B-9153-D3885B653C47}" srcOrd="1" destOrd="0" presId="urn:microsoft.com/office/officeart/2005/8/layout/hProcess6"/>
    <dgm:cxn modelId="{38B25FBC-67BC-4BB9-96AE-7E4F9F837EA0}" type="presParOf" srcId="{14537149-8B46-45D6-884B-18929231480E}" destId="{9BB48AD8-8EA3-4C30-9415-EF94030ABBD5}" srcOrd="2" destOrd="0" presId="urn:microsoft.com/office/officeart/2005/8/layout/hProcess6"/>
    <dgm:cxn modelId="{B68666D9-E608-471B-B736-8C8BF9DADA64}" type="presParOf" srcId="{14537149-8B46-45D6-884B-18929231480E}" destId="{1C235F16-4E65-4FCA-9E43-FCF1841654B5}" srcOrd="3" destOrd="0" presId="urn:microsoft.com/office/officeart/2005/8/layout/hProcess6"/>
    <dgm:cxn modelId="{726BFEC7-0F10-4155-A9BF-835780DC84B1}" type="presParOf" srcId="{4ACB4754-5EBF-4AB2-BF08-C9B69EDAFFEC}" destId="{516E5C85-ABC5-40BC-B1EA-C31090492D7C}" srcOrd="3" destOrd="0" presId="urn:microsoft.com/office/officeart/2005/8/layout/hProcess6"/>
    <dgm:cxn modelId="{B0C935F3-1A3B-45BF-A4E6-22D0B014137A}" type="presParOf" srcId="{4ACB4754-5EBF-4AB2-BF08-C9B69EDAFFEC}" destId="{7CCE8A5C-5B93-49B1-84D1-6C2C21C05679}" srcOrd="4" destOrd="0" presId="urn:microsoft.com/office/officeart/2005/8/layout/hProcess6"/>
    <dgm:cxn modelId="{9A9094C4-5A1A-41C2-A5E9-2CC18CC8F91B}" type="presParOf" srcId="{7CCE8A5C-5B93-49B1-84D1-6C2C21C05679}" destId="{07177D7F-866B-43A6-BE4F-ACDDDC859D99}" srcOrd="0" destOrd="0" presId="urn:microsoft.com/office/officeart/2005/8/layout/hProcess6"/>
    <dgm:cxn modelId="{34CFA1F4-F3B5-49E6-BB42-73107F9769DD}" type="presParOf" srcId="{7CCE8A5C-5B93-49B1-84D1-6C2C21C05679}" destId="{1DD60E9A-A398-418C-81CB-9490D2C8D235}" srcOrd="1" destOrd="0" presId="urn:microsoft.com/office/officeart/2005/8/layout/hProcess6"/>
    <dgm:cxn modelId="{272C32D7-9598-4EB8-AF0D-AD4FAC65F147}" type="presParOf" srcId="{7CCE8A5C-5B93-49B1-84D1-6C2C21C05679}" destId="{B365D819-CB51-4F68-8E1D-B91164DE1485}" srcOrd="2" destOrd="0" presId="urn:microsoft.com/office/officeart/2005/8/layout/hProcess6"/>
    <dgm:cxn modelId="{ED5799D2-511C-4900-A998-9E0C02A660E2}" type="presParOf" srcId="{7CCE8A5C-5B93-49B1-84D1-6C2C21C05679}" destId="{04F2A18E-FF73-46A3-8E6A-170056A8229E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241F6C-8D40-4169-A6AD-06EE041E88E7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CE441F-93DB-4738-95A4-623D3CB9D6BA}">
      <dgm:prSet phldrT="[Текст]" custT="1"/>
      <dgm:spPr>
        <a:solidFill>
          <a:srgbClr val="848484">
            <a:alpha val="99000"/>
          </a:srgbClr>
        </a:solidFill>
      </dgm:spPr>
      <dgm:t>
        <a:bodyPr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КЛИЕНТ</a:t>
          </a:r>
        </a:p>
      </dgm:t>
    </dgm:pt>
    <dgm:pt modelId="{67C0BFD4-3547-4ED3-86C5-A19CF16B7C28}" type="parTrans" cxnId="{1AB98270-ECB1-408C-A531-565644A8C766}">
      <dgm:prSet/>
      <dgm:spPr/>
      <dgm:t>
        <a:bodyPr/>
        <a:lstStyle/>
        <a:p>
          <a:endParaRPr lang="ru-RU"/>
        </a:p>
      </dgm:t>
    </dgm:pt>
    <dgm:pt modelId="{86E49287-740A-48E4-A4B9-EC74DA8575DC}" type="sibTrans" cxnId="{1AB98270-ECB1-408C-A531-565644A8C766}">
      <dgm:prSet/>
      <dgm:spPr/>
      <dgm:t>
        <a:bodyPr/>
        <a:lstStyle/>
        <a:p>
          <a:endParaRPr lang="ru-RU"/>
        </a:p>
      </dgm:t>
    </dgm:pt>
    <dgm:pt modelId="{5FF24B89-78CA-4088-9CDB-FF4BCC738DCC}">
      <dgm:prSet phldrT="[Текст]" custT="1"/>
      <dgm:spPr/>
      <dgm:t>
        <a:bodyPr/>
        <a:lstStyle/>
        <a:p>
          <a:pPr algn="just"/>
          <a:r>
            <a:rPr lang="ru-RU" sz="800" kern="1200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Взнос на «карточный счет» неиспользованных/излишне полученных денежных средств/доходов от платных услуг  через кассу кредитной организации или с использованием устройств для приема наличных денег</a:t>
          </a:r>
          <a:endParaRPr lang="ru-RU" sz="800" kern="1200" dirty="0">
            <a:solidFill>
              <a:schemeClr val="tx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D5B66FA9-4E0C-48E8-9749-9A87000AB4B5}" type="parTrans" cxnId="{156CB7E1-9B82-4AD4-979C-A858CE701741}">
      <dgm:prSet/>
      <dgm:spPr/>
      <dgm:t>
        <a:bodyPr/>
        <a:lstStyle/>
        <a:p>
          <a:endParaRPr lang="ru-RU"/>
        </a:p>
      </dgm:t>
    </dgm:pt>
    <dgm:pt modelId="{BCC797C6-08B2-47D4-82C5-C61816D2D860}" type="sibTrans" cxnId="{156CB7E1-9B82-4AD4-979C-A858CE701741}">
      <dgm:prSet/>
      <dgm:spPr/>
      <dgm:t>
        <a:bodyPr/>
        <a:lstStyle/>
        <a:p>
          <a:endParaRPr lang="ru-RU"/>
        </a:p>
      </dgm:t>
    </dgm:pt>
    <dgm:pt modelId="{0A94AD22-59CA-4E06-817F-167BE08E6A1E}">
      <dgm:prSet phldrT="[Текст]" custT="1"/>
      <dgm:spPr>
        <a:solidFill>
          <a:srgbClr val="848484"/>
        </a:solidFill>
      </dgm:spPr>
      <dgm:t>
        <a:bodyPr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Кредитная организация</a:t>
          </a:r>
        </a:p>
      </dgm:t>
    </dgm:pt>
    <dgm:pt modelId="{D28D61F1-1AC9-4F11-81FB-A498DD674DDC}" type="parTrans" cxnId="{EBF0D1BB-9207-42A8-BECA-691292B8A7B1}">
      <dgm:prSet/>
      <dgm:spPr/>
      <dgm:t>
        <a:bodyPr/>
        <a:lstStyle/>
        <a:p>
          <a:endParaRPr lang="ru-RU"/>
        </a:p>
      </dgm:t>
    </dgm:pt>
    <dgm:pt modelId="{E0AD129A-A2CF-424C-A68B-8EC03D4E6A62}" type="sibTrans" cxnId="{EBF0D1BB-9207-42A8-BECA-691292B8A7B1}">
      <dgm:prSet/>
      <dgm:spPr/>
      <dgm:t>
        <a:bodyPr/>
        <a:lstStyle/>
        <a:p>
          <a:endParaRPr lang="ru-RU"/>
        </a:p>
      </dgm:t>
    </dgm:pt>
    <dgm:pt modelId="{0D555F40-A9A4-4F29-A30A-720566BC662A}">
      <dgm:prSet phldrT="[Текст]"/>
      <dgm:spPr/>
      <dgm:t>
        <a:bodyPr/>
        <a:lstStyle/>
        <a:p>
          <a:pPr algn="just"/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После зачисления средств на «карточный счет» </a:t>
          </a:r>
          <a:r>
            <a:rPr lang="ru-RU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физ.лицо</a:t>
          </a:r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/МОЛ обеспечивает перечисление </a:t>
          </a:r>
          <a:r>
            <a:rPr lang="ru-RU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КрО</a:t>
          </a:r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средства на счет ТОФК 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C0D64C-8972-4FB9-8387-E9496A72CA7A}" type="parTrans" cxnId="{31461EA3-A52D-4E92-8122-959DAA85B094}">
      <dgm:prSet/>
      <dgm:spPr/>
      <dgm:t>
        <a:bodyPr/>
        <a:lstStyle/>
        <a:p>
          <a:endParaRPr lang="ru-RU"/>
        </a:p>
      </dgm:t>
    </dgm:pt>
    <dgm:pt modelId="{D2BD8DA4-8823-4371-8F1B-8602EC004390}" type="sibTrans" cxnId="{31461EA3-A52D-4E92-8122-959DAA85B094}">
      <dgm:prSet/>
      <dgm:spPr/>
      <dgm:t>
        <a:bodyPr/>
        <a:lstStyle/>
        <a:p>
          <a:endParaRPr lang="ru-RU"/>
        </a:p>
      </dgm:t>
    </dgm:pt>
    <dgm:pt modelId="{2F8CC08F-FEA3-4D1D-99ED-89240A02E6D2}">
      <dgm:prSet phldrT="[Текст]" custT="1"/>
      <dgm:spPr>
        <a:solidFill>
          <a:srgbClr val="848484"/>
        </a:solidFill>
      </dgm:spPr>
      <dgm:t>
        <a:bodyPr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ТОФК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DA501872-9A20-451E-8378-473CC5EE72C5}" type="parTrans" cxnId="{BF019497-F83E-47CD-A573-8B76A9778F4F}">
      <dgm:prSet/>
      <dgm:spPr/>
      <dgm:t>
        <a:bodyPr/>
        <a:lstStyle/>
        <a:p>
          <a:endParaRPr lang="ru-RU"/>
        </a:p>
      </dgm:t>
    </dgm:pt>
    <dgm:pt modelId="{10A6B527-BA87-47CB-A4EA-2F6CC1E1E3AC}" type="sibTrans" cxnId="{BF019497-F83E-47CD-A573-8B76A9778F4F}">
      <dgm:prSet/>
      <dgm:spPr/>
      <dgm:t>
        <a:bodyPr/>
        <a:lstStyle/>
        <a:p>
          <a:endParaRPr lang="ru-RU"/>
        </a:p>
      </dgm:t>
    </dgm:pt>
    <dgm:pt modelId="{0DC861D5-683F-4593-AFA9-E59AE03E1FA4}">
      <dgm:prSet phldrT="[Текст]"/>
      <dgm:spPr/>
      <dgm:t>
        <a:bodyPr/>
        <a:lstStyle/>
        <a:p>
          <a:pPr algn="just"/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Зачисление средств на лицевой счет клиента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F4F16F-BF1C-4E13-91B3-3E80BEC0E497}" type="parTrans" cxnId="{457E6ECA-B23F-48EB-A9DD-3F067607042E}">
      <dgm:prSet/>
      <dgm:spPr/>
      <dgm:t>
        <a:bodyPr/>
        <a:lstStyle/>
        <a:p>
          <a:endParaRPr lang="ru-RU"/>
        </a:p>
      </dgm:t>
    </dgm:pt>
    <dgm:pt modelId="{CB0C9823-DDF6-4F06-92AB-11736AD827CB}" type="sibTrans" cxnId="{457E6ECA-B23F-48EB-A9DD-3F067607042E}">
      <dgm:prSet/>
      <dgm:spPr/>
      <dgm:t>
        <a:bodyPr/>
        <a:lstStyle/>
        <a:p>
          <a:endParaRPr lang="ru-RU"/>
        </a:p>
      </dgm:t>
    </dgm:pt>
    <dgm:pt modelId="{4ACB4754-5EBF-4AB2-BF08-C9B69EDAFFEC}" type="pres">
      <dgm:prSet presAssocID="{86241F6C-8D40-4169-A6AD-06EE041E88E7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59DC5B-CDB8-4BB3-9634-E78252393353}" type="pres">
      <dgm:prSet presAssocID="{74CE441F-93DB-4738-95A4-623D3CB9D6BA}" presName="compNode" presStyleCnt="0"/>
      <dgm:spPr/>
    </dgm:pt>
    <dgm:pt modelId="{75828FF3-EC36-4DC3-8B36-5BD1FED0A228}" type="pres">
      <dgm:prSet presAssocID="{74CE441F-93DB-4738-95A4-623D3CB9D6BA}" presName="noGeometry" presStyleCnt="0"/>
      <dgm:spPr/>
    </dgm:pt>
    <dgm:pt modelId="{AD9FCAF2-E191-4DF6-B961-0324BD27C017}" type="pres">
      <dgm:prSet presAssocID="{74CE441F-93DB-4738-95A4-623D3CB9D6BA}" presName="childTextVisible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90E318-1765-4C41-92B3-2C9160D87629}" type="pres">
      <dgm:prSet presAssocID="{74CE441F-93DB-4738-95A4-623D3CB9D6BA}" presName="childTextHidden" presStyleLbl="bgAccFollowNode1" presStyleIdx="0" presStyleCnt="3"/>
      <dgm:spPr/>
      <dgm:t>
        <a:bodyPr/>
        <a:lstStyle/>
        <a:p>
          <a:endParaRPr lang="ru-RU"/>
        </a:p>
      </dgm:t>
    </dgm:pt>
    <dgm:pt modelId="{4DC75162-C5E9-4C8A-A58B-D2F3DC1551EB}" type="pres">
      <dgm:prSet presAssocID="{74CE441F-93DB-4738-95A4-623D3CB9D6BA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AC44F-46B6-4548-B4A1-869BE3FD09E5}" type="pres">
      <dgm:prSet presAssocID="{74CE441F-93DB-4738-95A4-623D3CB9D6BA}" presName="aSpace" presStyleCnt="0"/>
      <dgm:spPr/>
    </dgm:pt>
    <dgm:pt modelId="{14537149-8B46-45D6-884B-18929231480E}" type="pres">
      <dgm:prSet presAssocID="{0A94AD22-59CA-4E06-817F-167BE08E6A1E}" presName="compNode" presStyleCnt="0"/>
      <dgm:spPr/>
    </dgm:pt>
    <dgm:pt modelId="{BB4EA681-7B4B-49ED-B5E8-19F6233001FE}" type="pres">
      <dgm:prSet presAssocID="{0A94AD22-59CA-4E06-817F-167BE08E6A1E}" presName="noGeometry" presStyleCnt="0"/>
      <dgm:spPr/>
    </dgm:pt>
    <dgm:pt modelId="{AC9C4BD0-FB3C-410B-9153-D3885B653C47}" type="pres">
      <dgm:prSet presAssocID="{0A94AD22-59CA-4E06-817F-167BE08E6A1E}" presName="childTextVisible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48AD8-8EA3-4C30-9415-EF94030ABBD5}" type="pres">
      <dgm:prSet presAssocID="{0A94AD22-59CA-4E06-817F-167BE08E6A1E}" presName="childTextHidden" presStyleLbl="bgAccFollowNode1" presStyleIdx="1" presStyleCnt="3"/>
      <dgm:spPr/>
      <dgm:t>
        <a:bodyPr/>
        <a:lstStyle/>
        <a:p>
          <a:endParaRPr lang="ru-RU"/>
        </a:p>
      </dgm:t>
    </dgm:pt>
    <dgm:pt modelId="{1C235F16-4E65-4FCA-9E43-FCF1841654B5}" type="pres">
      <dgm:prSet presAssocID="{0A94AD22-59CA-4E06-817F-167BE08E6A1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6E5C85-ABC5-40BC-B1EA-C31090492D7C}" type="pres">
      <dgm:prSet presAssocID="{0A94AD22-59CA-4E06-817F-167BE08E6A1E}" presName="aSpace" presStyleCnt="0"/>
      <dgm:spPr/>
    </dgm:pt>
    <dgm:pt modelId="{7CCE8A5C-5B93-49B1-84D1-6C2C21C05679}" type="pres">
      <dgm:prSet presAssocID="{2F8CC08F-FEA3-4D1D-99ED-89240A02E6D2}" presName="compNode" presStyleCnt="0"/>
      <dgm:spPr/>
    </dgm:pt>
    <dgm:pt modelId="{07177D7F-866B-43A6-BE4F-ACDDDC859D99}" type="pres">
      <dgm:prSet presAssocID="{2F8CC08F-FEA3-4D1D-99ED-89240A02E6D2}" presName="noGeometry" presStyleCnt="0"/>
      <dgm:spPr/>
    </dgm:pt>
    <dgm:pt modelId="{1DD60E9A-A398-418C-81CB-9490D2C8D235}" type="pres">
      <dgm:prSet presAssocID="{2F8CC08F-FEA3-4D1D-99ED-89240A02E6D2}" presName="childTextVisible" presStyleLbl="bgAccFollowNode1" presStyleIdx="2" presStyleCnt="3" custLinFactNeighborX="130" custLinFactNeighborY="-19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5D819-CB51-4F68-8E1D-B91164DE1485}" type="pres">
      <dgm:prSet presAssocID="{2F8CC08F-FEA3-4D1D-99ED-89240A02E6D2}" presName="childTextHidden" presStyleLbl="bgAccFollowNode1" presStyleIdx="2" presStyleCnt="3"/>
      <dgm:spPr/>
      <dgm:t>
        <a:bodyPr/>
        <a:lstStyle/>
        <a:p>
          <a:endParaRPr lang="ru-RU"/>
        </a:p>
      </dgm:t>
    </dgm:pt>
    <dgm:pt modelId="{04F2A18E-FF73-46A3-8E6A-170056A8229E}" type="pres">
      <dgm:prSet presAssocID="{2F8CC08F-FEA3-4D1D-99ED-89240A02E6D2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FBCEDD-0DF9-461C-8DC8-698FD88E597F}" type="presOf" srcId="{0A94AD22-59CA-4E06-817F-167BE08E6A1E}" destId="{1C235F16-4E65-4FCA-9E43-FCF1841654B5}" srcOrd="0" destOrd="0" presId="urn:microsoft.com/office/officeart/2005/8/layout/hProcess6"/>
    <dgm:cxn modelId="{C78E383E-33D5-4BFA-9932-89405C2EAEFB}" type="presOf" srcId="{74CE441F-93DB-4738-95A4-623D3CB9D6BA}" destId="{4DC75162-C5E9-4C8A-A58B-D2F3DC1551EB}" srcOrd="0" destOrd="0" presId="urn:microsoft.com/office/officeart/2005/8/layout/hProcess6"/>
    <dgm:cxn modelId="{23E4ABB8-64BC-41BE-81A3-2E431487635E}" type="presOf" srcId="{0DC861D5-683F-4593-AFA9-E59AE03E1FA4}" destId="{1DD60E9A-A398-418C-81CB-9490D2C8D235}" srcOrd="0" destOrd="0" presId="urn:microsoft.com/office/officeart/2005/8/layout/hProcess6"/>
    <dgm:cxn modelId="{BF019497-F83E-47CD-A573-8B76A9778F4F}" srcId="{86241F6C-8D40-4169-A6AD-06EE041E88E7}" destId="{2F8CC08F-FEA3-4D1D-99ED-89240A02E6D2}" srcOrd="2" destOrd="0" parTransId="{DA501872-9A20-451E-8378-473CC5EE72C5}" sibTransId="{10A6B527-BA87-47CB-A4EA-2F6CC1E1E3AC}"/>
    <dgm:cxn modelId="{C521B534-A72A-407C-99B5-098F5A8C5167}" type="presOf" srcId="{2F8CC08F-FEA3-4D1D-99ED-89240A02E6D2}" destId="{04F2A18E-FF73-46A3-8E6A-170056A8229E}" srcOrd="0" destOrd="0" presId="urn:microsoft.com/office/officeart/2005/8/layout/hProcess6"/>
    <dgm:cxn modelId="{EBF0D1BB-9207-42A8-BECA-691292B8A7B1}" srcId="{86241F6C-8D40-4169-A6AD-06EE041E88E7}" destId="{0A94AD22-59CA-4E06-817F-167BE08E6A1E}" srcOrd="1" destOrd="0" parTransId="{D28D61F1-1AC9-4F11-81FB-A498DD674DDC}" sibTransId="{E0AD129A-A2CF-424C-A68B-8EC03D4E6A62}"/>
    <dgm:cxn modelId="{457E6ECA-B23F-48EB-A9DD-3F067607042E}" srcId="{2F8CC08F-FEA3-4D1D-99ED-89240A02E6D2}" destId="{0DC861D5-683F-4593-AFA9-E59AE03E1FA4}" srcOrd="0" destOrd="0" parTransId="{76F4F16F-BF1C-4E13-91B3-3E80BEC0E497}" sibTransId="{CB0C9823-DDF6-4F06-92AB-11736AD827CB}"/>
    <dgm:cxn modelId="{84BA26C1-8558-4019-9274-764D292E9F58}" type="presOf" srcId="{0DC861D5-683F-4593-AFA9-E59AE03E1FA4}" destId="{B365D819-CB51-4F68-8E1D-B91164DE1485}" srcOrd="1" destOrd="0" presId="urn:microsoft.com/office/officeart/2005/8/layout/hProcess6"/>
    <dgm:cxn modelId="{5548CB85-E3CE-4DC4-ADD3-9470B2F4EAC9}" type="presOf" srcId="{86241F6C-8D40-4169-A6AD-06EE041E88E7}" destId="{4ACB4754-5EBF-4AB2-BF08-C9B69EDAFFEC}" srcOrd="0" destOrd="0" presId="urn:microsoft.com/office/officeart/2005/8/layout/hProcess6"/>
    <dgm:cxn modelId="{3A905558-2B32-4BB5-A048-22379EA25D3B}" type="presOf" srcId="{0D555F40-A9A4-4F29-A30A-720566BC662A}" destId="{AC9C4BD0-FB3C-410B-9153-D3885B653C47}" srcOrd="0" destOrd="0" presId="urn:microsoft.com/office/officeart/2005/8/layout/hProcess6"/>
    <dgm:cxn modelId="{854842D0-E899-407C-AF5F-A3200213E4E5}" type="presOf" srcId="{5FF24B89-78CA-4088-9CDB-FF4BCC738DCC}" destId="{AD9FCAF2-E191-4DF6-B961-0324BD27C017}" srcOrd="0" destOrd="0" presId="urn:microsoft.com/office/officeart/2005/8/layout/hProcess6"/>
    <dgm:cxn modelId="{31461EA3-A52D-4E92-8122-959DAA85B094}" srcId="{0A94AD22-59CA-4E06-817F-167BE08E6A1E}" destId="{0D555F40-A9A4-4F29-A30A-720566BC662A}" srcOrd="0" destOrd="0" parTransId="{8CC0D64C-8972-4FB9-8387-E9496A72CA7A}" sibTransId="{D2BD8DA4-8823-4371-8F1B-8602EC004390}"/>
    <dgm:cxn modelId="{E3E34D41-4608-4265-B4E4-F01DB62E48C7}" type="presOf" srcId="{5FF24B89-78CA-4088-9CDB-FF4BCC738DCC}" destId="{6490E318-1765-4C41-92B3-2C9160D87629}" srcOrd="1" destOrd="0" presId="urn:microsoft.com/office/officeart/2005/8/layout/hProcess6"/>
    <dgm:cxn modelId="{5170A154-7621-45F8-8226-BF65E64B3E18}" type="presOf" srcId="{0D555F40-A9A4-4F29-A30A-720566BC662A}" destId="{9BB48AD8-8EA3-4C30-9415-EF94030ABBD5}" srcOrd="1" destOrd="0" presId="urn:microsoft.com/office/officeart/2005/8/layout/hProcess6"/>
    <dgm:cxn modelId="{156CB7E1-9B82-4AD4-979C-A858CE701741}" srcId="{74CE441F-93DB-4738-95A4-623D3CB9D6BA}" destId="{5FF24B89-78CA-4088-9CDB-FF4BCC738DCC}" srcOrd="0" destOrd="0" parTransId="{D5B66FA9-4E0C-48E8-9749-9A87000AB4B5}" sibTransId="{BCC797C6-08B2-47D4-82C5-C61816D2D860}"/>
    <dgm:cxn modelId="{1AB98270-ECB1-408C-A531-565644A8C766}" srcId="{86241F6C-8D40-4169-A6AD-06EE041E88E7}" destId="{74CE441F-93DB-4738-95A4-623D3CB9D6BA}" srcOrd="0" destOrd="0" parTransId="{67C0BFD4-3547-4ED3-86C5-A19CF16B7C28}" sibTransId="{86E49287-740A-48E4-A4B9-EC74DA8575DC}"/>
    <dgm:cxn modelId="{A906C365-4B2A-4315-8521-AA3D0962621F}" type="presParOf" srcId="{4ACB4754-5EBF-4AB2-BF08-C9B69EDAFFEC}" destId="{DC59DC5B-CDB8-4BB3-9634-E78252393353}" srcOrd="0" destOrd="0" presId="urn:microsoft.com/office/officeart/2005/8/layout/hProcess6"/>
    <dgm:cxn modelId="{21DE0DC5-422A-44BE-AB58-12C4F77F9198}" type="presParOf" srcId="{DC59DC5B-CDB8-4BB3-9634-E78252393353}" destId="{75828FF3-EC36-4DC3-8B36-5BD1FED0A228}" srcOrd="0" destOrd="0" presId="urn:microsoft.com/office/officeart/2005/8/layout/hProcess6"/>
    <dgm:cxn modelId="{8C1683BA-4E06-4E03-A3EE-FB8C94383F38}" type="presParOf" srcId="{DC59DC5B-CDB8-4BB3-9634-E78252393353}" destId="{AD9FCAF2-E191-4DF6-B961-0324BD27C017}" srcOrd="1" destOrd="0" presId="urn:microsoft.com/office/officeart/2005/8/layout/hProcess6"/>
    <dgm:cxn modelId="{487D3EC5-920B-466F-89A5-649017C8F257}" type="presParOf" srcId="{DC59DC5B-CDB8-4BB3-9634-E78252393353}" destId="{6490E318-1765-4C41-92B3-2C9160D87629}" srcOrd="2" destOrd="0" presId="urn:microsoft.com/office/officeart/2005/8/layout/hProcess6"/>
    <dgm:cxn modelId="{60579831-DB4F-46B9-856B-3837F4D7361A}" type="presParOf" srcId="{DC59DC5B-CDB8-4BB3-9634-E78252393353}" destId="{4DC75162-C5E9-4C8A-A58B-D2F3DC1551EB}" srcOrd="3" destOrd="0" presId="urn:microsoft.com/office/officeart/2005/8/layout/hProcess6"/>
    <dgm:cxn modelId="{DBBEF04C-5409-4777-9577-0CFF29FA5B13}" type="presParOf" srcId="{4ACB4754-5EBF-4AB2-BF08-C9B69EDAFFEC}" destId="{38CAC44F-46B6-4548-B4A1-869BE3FD09E5}" srcOrd="1" destOrd="0" presId="urn:microsoft.com/office/officeart/2005/8/layout/hProcess6"/>
    <dgm:cxn modelId="{EECB30D4-2EA0-4FE9-BC7D-1CD1FECD9655}" type="presParOf" srcId="{4ACB4754-5EBF-4AB2-BF08-C9B69EDAFFEC}" destId="{14537149-8B46-45D6-884B-18929231480E}" srcOrd="2" destOrd="0" presId="urn:microsoft.com/office/officeart/2005/8/layout/hProcess6"/>
    <dgm:cxn modelId="{11822250-49A8-4F3E-8AA3-A8ABA06BF881}" type="presParOf" srcId="{14537149-8B46-45D6-884B-18929231480E}" destId="{BB4EA681-7B4B-49ED-B5E8-19F6233001FE}" srcOrd="0" destOrd="0" presId="urn:microsoft.com/office/officeart/2005/8/layout/hProcess6"/>
    <dgm:cxn modelId="{D72A8D3A-AE1D-4281-A2B3-80F683758D29}" type="presParOf" srcId="{14537149-8B46-45D6-884B-18929231480E}" destId="{AC9C4BD0-FB3C-410B-9153-D3885B653C47}" srcOrd="1" destOrd="0" presId="urn:microsoft.com/office/officeart/2005/8/layout/hProcess6"/>
    <dgm:cxn modelId="{BA377D94-91E6-4471-8894-65F4A606FAD4}" type="presParOf" srcId="{14537149-8B46-45D6-884B-18929231480E}" destId="{9BB48AD8-8EA3-4C30-9415-EF94030ABBD5}" srcOrd="2" destOrd="0" presId="urn:microsoft.com/office/officeart/2005/8/layout/hProcess6"/>
    <dgm:cxn modelId="{CC9C7BE1-F457-48BD-9473-2DA69BFDDD47}" type="presParOf" srcId="{14537149-8B46-45D6-884B-18929231480E}" destId="{1C235F16-4E65-4FCA-9E43-FCF1841654B5}" srcOrd="3" destOrd="0" presId="urn:microsoft.com/office/officeart/2005/8/layout/hProcess6"/>
    <dgm:cxn modelId="{D1A4AB51-F40B-4C76-AB3E-28EB9D17F144}" type="presParOf" srcId="{4ACB4754-5EBF-4AB2-BF08-C9B69EDAFFEC}" destId="{516E5C85-ABC5-40BC-B1EA-C31090492D7C}" srcOrd="3" destOrd="0" presId="urn:microsoft.com/office/officeart/2005/8/layout/hProcess6"/>
    <dgm:cxn modelId="{AEACF103-CFA1-42D0-A15F-1F9F94F2934C}" type="presParOf" srcId="{4ACB4754-5EBF-4AB2-BF08-C9B69EDAFFEC}" destId="{7CCE8A5C-5B93-49B1-84D1-6C2C21C05679}" srcOrd="4" destOrd="0" presId="urn:microsoft.com/office/officeart/2005/8/layout/hProcess6"/>
    <dgm:cxn modelId="{7A6271C4-A966-4C22-95AB-B3155DECB64E}" type="presParOf" srcId="{7CCE8A5C-5B93-49B1-84D1-6C2C21C05679}" destId="{07177D7F-866B-43A6-BE4F-ACDDDC859D99}" srcOrd="0" destOrd="0" presId="urn:microsoft.com/office/officeart/2005/8/layout/hProcess6"/>
    <dgm:cxn modelId="{80E3A0E4-D504-41F7-81F9-EE815287DACE}" type="presParOf" srcId="{7CCE8A5C-5B93-49B1-84D1-6C2C21C05679}" destId="{1DD60E9A-A398-418C-81CB-9490D2C8D235}" srcOrd="1" destOrd="0" presId="urn:microsoft.com/office/officeart/2005/8/layout/hProcess6"/>
    <dgm:cxn modelId="{EDCA411D-0B20-47E8-B938-517B662961FD}" type="presParOf" srcId="{7CCE8A5C-5B93-49B1-84D1-6C2C21C05679}" destId="{B365D819-CB51-4F68-8E1D-B91164DE1485}" srcOrd="2" destOrd="0" presId="urn:microsoft.com/office/officeart/2005/8/layout/hProcess6"/>
    <dgm:cxn modelId="{0752651D-5376-4B4F-B07E-D0F108C150D9}" type="presParOf" srcId="{7CCE8A5C-5B93-49B1-84D1-6C2C21C05679}" destId="{04F2A18E-FF73-46A3-8E6A-170056A8229E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9FCAF2-E191-4DF6-B961-0324BD27C017}">
      <dsp:nvSpPr>
        <dsp:cNvPr id="0" name=""/>
        <dsp:cNvSpPr/>
      </dsp:nvSpPr>
      <dsp:spPr>
        <a:xfrm>
          <a:off x="548274" y="56796"/>
          <a:ext cx="2176609" cy="1902631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10160" bIns="5080" numCol="1" spcCol="1270" anchor="ctr" anchorCtr="0">
          <a:noAutofit/>
        </a:bodyPr>
        <a:lstStyle/>
        <a:p>
          <a:pPr lvl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Перевод на обеспечения наличными денежными средствами в ТОФК</a:t>
          </a:r>
        </a:p>
        <a:p>
          <a:pPr lvl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 smtClean="0">
            <a:solidFill>
              <a:schemeClr val="tx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lvl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Подписание Соглашения о сотрудничестве с ПАО Сбербанк</a:t>
          </a:r>
          <a:endParaRPr lang="ru-RU" sz="800" kern="1200" dirty="0">
            <a:solidFill>
              <a:schemeClr val="tx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1092427" y="342191"/>
        <a:ext cx="1061097" cy="1331841"/>
      </dsp:txXfrm>
    </dsp:sp>
    <dsp:sp modelId="{4DC75162-C5E9-4C8A-A58B-D2F3DC1551EB}">
      <dsp:nvSpPr>
        <dsp:cNvPr id="0" name=""/>
        <dsp:cNvSpPr/>
      </dsp:nvSpPr>
      <dsp:spPr>
        <a:xfrm>
          <a:off x="4122" y="463959"/>
          <a:ext cx="1088304" cy="1088304"/>
        </a:xfrm>
        <a:prstGeom prst="ellipse">
          <a:avLst/>
        </a:prstGeom>
        <a:solidFill>
          <a:srgbClr val="848484">
            <a:alpha val="99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2015</a:t>
          </a:r>
        </a:p>
      </dsp:txBody>
      <dsp:txXfrm>
        <a:off x="163500" y="623337"/>
        <a:ext cx="769548" cy="769548"/>
      </dsp:txXfrm>
    </dsp:sp>
    <dsp:sp modelId="{AC9C4BD0-FB3C-410B-9153-D3885B653C47}">
      <dsp:nvSpPr>
        <dsp:cNvPr id="0" name=""/>
        <dsp:cNvSpPr/>
      </dsp:nvSpPr>
      <dsp:spPr>
        <a:xfrm>
          <a:off x="3405075" y="56796"/>
          <a:ext cx="2176609" cy="1902631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12700" bIns="6350" numCol="1" spcCol="1270" anchor="ctr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Приоритетной модели</a:t>
          </a: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Адаптация сервисов и инфраструктуры для бюджетной сферы</a:t>
          </a: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49227" y="342191"/>
        <a:ext cx="1061097" cy="1331841"/>
      </dsp:txXfrm>
    </dsp:sp>
    <dsp:sp modelId="{1C235F16-4E65-4FCA-9E43-FCF1841654B5}">
      <dsp:nvSpPr>
        <dsp:cNvPr id="0" name=""/>
        <dsp:cNvSpPr/>
      </dsp:nvSpPr>
      <dsp:spPr>
        <a:xfrm>
          <a:off x="2791586" y="432050"/>
          <a:ext cx="1088304" cy="1088304"/>
        </a:xfrm>
        <a:prstGeom prst="ellipse">
          <a:avLst/>
        </a:prstGeom>
        <a:solidFill>
          <a:srgbClr val="8484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2016 - 2017</a:t>
          </a:r>
        </a:p>
      </dsp:txBody>
      <dsp:txXfrm>
        <a:off x="2950964" y="591428"/>
        <a:ext cx="769548" cy="769548"/>
      </dsp:txXfrm>
    </dsp:sp>
    <dsp:sp modelId="{1DD60E9A-A398-418C-81CB-9490D2C8D235}">
      <dsp:nvSpPr>
        <dsp:cNvPr id="0" name=""/>
        <dsp:cNvSpPr/>
      </dsp:nvSpPr>
      <dsp:spPr>
        <a:xfrm>
          <a:off x="6264705" y="19752"/>
          <a:ext cx="2176609" cy="1902631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12700" bIns="6350" numCol="1" spcCol="1270" anchor="ctr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вариативности  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08857" y="305147"/>
        <a:ext cx="1061097" cy="1331841"/>
      </dsp:txXfrm>
    </dsp:sp>
    <dsp:sp modelId="{04F2A18E-FF73-46A3-8E6A-170056A8229E}">
      <dsp:nvSpPr>
        <dsp:cNvPr id="0" name=""/>
        <dsp:cNvSpPr/>
      </dsp:nvSpPr>
      <dsp:spPr>
        <a:xfrm>
          <a:off x="5717723" y="463959"/>
          <a:ext cx="1088304" cy="1088304"/>
        </a:xfrm>
        <a:prstGeom prst="ellipse">
          <a:avLst/>
        </a:prstGeom>
        <a:solidFill>
          <a:srgbClr val="8484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2018 +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77101" y="623337"/>
        <a:ext cx="769548" cy="7695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9FCAF2-E191-4DF6-B961-0324BD27C017}">
      <dsp:nvSpPr>
        <dsp:cNvPr id="0" name=""/>
        <dsp:cNvSpPr/>
      </dsp:nvSpPr>
      <dsp:spPr>
        <a:xfrm>
          <a:off x="548274" y="56796"/>
          <a:ext cx="2176609" cy="1902631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10160" bIns="5080" numCol="1" spcCol="1270" anchor="ctr" anchorCtr="0">
          <a:noAutofit/>
        </a:bodyPr>
        <a:lstStyle/>
        <a:p>
          <a:pPr lvl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Представляет в ТОФК Заявку на кассовый расход (0531801), Заявку на кассовый расход (сокращенную) (0531851), платежное поручение </a:t>
          </a:r>
          <a:r>
            <a:rPr lang="ru-RU" sz="800" u="none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 указанием ФИО и номерами «зарплатных карт»</a:t>
          </a:r>
          <a:endParaRPr lang="ru-RU" sz="800" u="none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92427" y="342191"/>
        <a:ext cx="1061097" cy="1331841"/>
      </dsp:txXfrm>
    </dsp:sp>
    <dsp:sp modelId="{4DC75162-C5E9-4C8A-A58B-D2F3DC1551EB}">
      <dsp:nvSpPr>
        <dsp:cNvPr id="0" name=""/>
        <dsp:cNvSpPr/>
      </dsp:nvSpPr>
      <dsp:spPr>
        <a:xfrm>
          <a:off x="4122" y="463959"/>
          <a:ext cx="1088304" cy="1088304"/>
        </a:xfrm>
        <a:prstGeom prst="ellipse">
          <a:avLst/>
        </a:prstGeom>
        <a:solidFill>
          <a:srgbClr val="848484">
            <a:alpha val="99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КЛИЕНТ</a:t>
          </a:r>
        </a:p>
      </dsp:txBody>
      <dsp:txXfrm>
        <a:off x="163500" y="623337"/>
        <a:ext cx="769548" cy="769548"/>
      </dsp:txXfrm>
    </dsp:sp>
    <dsp:sp modelId="{AC9C4BD0-FB3C-410B-9153-D3885B653C47}">
      <dsp:nvSpPr>
        <dsp:cNvPr id="0" name=""/>
        <dsp:cNvSpPr/>
      </dsp:nvSpPr>
      <dsp:spPr>
        <a:xfrm>
          <a:off x="3405075" y="56796"/>
          <a:ext cx="2176609" cy="1902631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10160" bIns="5080" numCol="1" spcCol="1270" anchor="ctr" anchorCtr="0">
          <a:noAutofit/>
        </a:bodyPr>
        <a:lstStyle/>
        <a:p>
          <a:pPr lvl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Обрабатывает документ и перечисляет денежные средства на счет, открытый сотруднику организации/МОЛ в кредитной организации</a:t>
          </a:r>
          <a:endParaRPr lang="ru-RU" sz="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49227" y="342191"/>
        <a:ext cx="1061097" cy="1331841"/>
      </dsp:txXfrm>
    </dsp:sp>
    <dsp:sp modelId="{1C235F16-4E65-4FCA-9E43-FCF1841654B5}">
      <dsp:nvSpPr>
        <dsp:cNvPr id="0" name=""/>
        <dsp:cNvSpPr/>
      </dsp:nvSpPr>
      <dsp:spPr>
        <a:xfrm>
          <a:off x="2860922" y="463959"/>
          <a:ext cx="1088304" cy="1088304"/>
        </a:xfrm>
        <a:prstGeom prst="ellipse">
          <a:avLst/>
        </a:prstGeom>
        <a:solidFill>
          <a:srgbClr val="8484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ТОФК</a:t>
          </a:r>
        </a:p>
      </dsp:txBody>
      <dsp:txXfrm>
        <a:off x="3020300" y="623337"/>
        <a:ext cx="769548" cy="769548"/>
      </dsp:txXfrm>
    </dsp:sp>
    <dsp:sp modelId="{1DD60E9A-A398-418C-81CB-9490D2C8D235}">
      <dsp:nvSpPr>
        <dsp:cNvPr id="0" name=""/>
        <dsp:cNvSpPr/>
      </dsp:nvSpPr>
      <dsp:spPr>
        <a:xfrm>
          <a:off x="6261875" y="56796"/>
          <a:ext cx="2176609" cy="1902631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10160" bIns="5080" numCol="1" spcCol="1270" anchor="ctr" anchorCtr="0">
          <a:noAutofit/>
        </a:bodyPr>
        <a:lstStyle/>
        <a:p>
          <a:pPr lvl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Зачисление средств на «зарплатную карту» сотрудника/МОЛ</a:t>
          </a:r>
          <a:endParaRPr lang="ru-RU" sz="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06028" y="342191"/>
        <a:ext cx="1061097" cy="1331841"/>
      </dsp:txXfrm>
    </dsp:sp>
    <dsp:sp modelId="{04F2A18E-FF73-46A3-8E6A-170056A8229E}">
      <dsp:nvSpPr>
        <dsp:cNvPr id="0" name=""/>
        <dsp:cNvSpPr/>
      </dsp:nvSpPr>
      <dsp:spPr>
        <a:xfrm>
          <a:off x="5717723" y="463959"/>
          <a:ext cx="1088304" cy="1088304"/>
        </a:xfrm>
        <a:prstGeom prst="ellipse">
          <a:avLst/>
        </a:prstGeom>
        <a:solidFill>
          <a:srgbClr val="8484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Кредитная организация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77101" y="623337"/>
        <a:ext cx="769548" cy="7695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9FCAF2-E191-4DF6-B961-0324BD27C017}">
      <dsp:nvSpPr>
        <dsp:cNvPr id="0" name=""/>
        <dsp:cNvSpPr/>
      </dsp:nvSpPr>
      <dsp:spPr>
        <a:xfrm>
          <a:off x="548274" y="56796"/>
          <a:ext cx="2176609" cy="1902631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10160" bIns="5080" numCol="1" spcCol="1270" anchor="ctr" anchorCtr="0">
          <a:noAutofit/>
        </a:bodyPr>
        <a:lstStyle/>
        <a:p>
          <a:pPr lvl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Взнос на «карточный счет» неиспользованных/излишне полученных денежных средств/доходов от платных услуг  через кассу кредитной организации или с использованием устройств для приема наличных денег</a:t>
          </a:r>
          <a:endParaRPr lang="ru-RU" sz="800" kern="1200" dirty="0">
            <a:solidFill>
              <a:schemeClr val="tx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1092427" y="342191"/>
        <a:ext cx="1061097" cy="1331841"/>
      </dsp:txXfrm>
    </dsp:sp>
    <dsp:sp modelId="{4DC75162-C5E9-4C8A-A58B-D2F3DC1551EB}">
      <dsp:nvSpPr>
        <dsp:cNvPr id="0" name=""/>
        <dsp:cNvSpPr/>
      </dsp:nvSpPr>
      <dsp:spPr>
        <a:xfrm>
          <a:off x="4122" y="463959"/>
          <a:ext cx="1088304" cy="1088304"/>
        </a:xfrm>
        <a:prstGeom prst="ellipse">
          <a:avLst/>
        </a:prstGeom>
        <a:solidFill>
          <a:srgbClr val="848484">
            <a:alpha val="99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КЛИЕНТ</a:t>
          </a:r>
        </a:p>
      </dsp:txBody>
      <dsp:txXfrm>
        <a:off x="163500" y="623337"/>
        <a:ext cx="769548" cy="769548"/>
      </dsp:txXfrm>
    </dsp:sp>
    <dsp:sp modelId="{AC9C4BD0-FB3C-410B-9153-D3885B653C47}">
      <dsp:nvSpPr>
        <dsp:cNvPr id="0" name=""/>
        <dsp:cNvSpPr/>
      </dsp:nvSpPr>
      <dsp:spPr>
        <a:xfrm>
          <a:off x="3405075" y="56796"/>
          <a:ext cx="2176609" cy="1902631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12700" bIns="6350" numCol="1" spcCol="1270" anchor="ctr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После зачисления средств на «карточный счет» </a:t>
          </a:r>
          <a:r>
            <a:rPr lang="ru-RU" sz="1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физ.лицо</a:t>
          </a: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/МОЛ обеспечивает перечисление </a:t>
          </a:r>
          <a:r>
            <a:rPr lang="ru-RU" sz="1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КрО</a:t>
          </a: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средства на счет ТОФК 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49227" y="342191"/>
        <a:ext cx="1061097" cy="1331841"/>
      </dsp:txXfrm>
    </dsp:sp>
    <dsp:sp modelId="{1C235F16-4E65-4FCA-9E43-FCF1841654B5}">
      <dsp:nvSpPr>
        <dsp:cNvPr id="0" name=""/>
        <dsp:cNvSpPr/>
      </dsp:nvSpPr>
      <dsp:spPr>
        <a:xfrm>
          <a:off x="2860922" y="463959"/>
          <a:ext cx="1088304" cy="1088304"/>
        </a:xfrm>
        <a:prstGeom prst="ellipse">
          <a:avLst/>
        </a:prstGeom>
        <a:solidFill>
          <a:srgbClr val="8484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Кредитная организация</a:t>
          </a:r>
        </a:p>
      </dsp:txBody>
      <dsp:txXfrm>
        <a:off x="3020300" y="623337"/>
        <a:ext cx="769548" cy="769548"/>
      </dsp:txXfrm>
    </dsp:sp>
    <dsp:sp modelId="{1DD60E9A-A398-418C-81CB-9490D2C8D235}">
      <dsp:nvSpPr>
        <dsp:cNvPr id="0" name=""/>
        <dsp:cNvSpPr/>
      </dsp:nvSpPr>
      <dsp:spPr>
        <a:xfrm>
          <a:off x="6264705" y="19752"/>
          <a:ext cx="2176609" cy="1902631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12700" bIns="6350" numCol="1" spcCol="1270" anchor="ctr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Зачисление средств на лицевой счет клиента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08857" y="305147"/>
        <a:ext cx="1061097" cy="1331841"/>
      </dsp:txXfrm>
    </dsp:sp>
    <dsp:sp modelId="{04F2A18E-FF73-46A3-8E6A-170056A8229E}">
      <dsp:nvSpPr>
        <dsp:cNvPr id="0" name=""/>
        <dsp:cNvSpPr/>
      </dsp:nvSpPr>
      <dsp:spPr>
        <a:xfrm>
          <a:off x="5717723" y="463959"/>
          <a:ext cx="1088304" cy="1088304"/>
        </a:xfrm>
        <a:prstGeom prst="ellipse">
          <a:avLst/>
        </a:prstGeom>
        <a:solidFill>
          <a:srgbClr val="8484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ТОФК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77101" y="623337"/>
        <a:ext cx="769548" cy="7695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07AC0-1E19-4175-8B52-5B0F69AB9794}" type="datetimeFigureOut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5BC81-2338-4D64-BF30-FE8C5A7DE7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3912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8F24C-6E56-41BE-89A4-ABCAE14769EB}" type="datetime1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106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0DC7D-66DA-474A-AF90-B4599790FA47}" type="datetime1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52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C4582-B5D0-40D4-A657-77B37E93769E}" type="datetime1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0151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5F310-806C-4779-9228-35E597EEEDAF}" type="datetime1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1123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8419-3AB4-4EFB-B4A9-9CE85E51BCC6}" type="datetime1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9756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1A5C4-FE6B-40FE-AEDA-ECE2D58E0F6A}" type="datetime1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8079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E32E4-B748-41C3-ADCD-383E4E07A903}" type="datetime1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8085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F7743-CBBB-479B-9A87-F86938386BD0}" type="datetime1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420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2EB8-FC22-4665-84AB-08A6B820C3A4}" type="datetime1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3609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3C94F-A8E9-4D73-82E4-96A0F4A08B41}" type="datetime1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43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1BBEA-2DE8-4194-ADA1-8925B9274D11}" type="datetime1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117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4AE34-03CA-4944-9309-289C366FEA13}" type="datetime1">
              <a:rPr lang="ru-RU" smtClean="0"/>
              <a:pPr/>
              <a:t>02.08.2018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CF06C-7AEA-486E-BD8D-50CC1C749D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940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subTitle" idx="1"/>
          </p:nvPr>
        </p:nvSpPr>
        <p:spPr>
          <a:xfrm>
            <a:off x="285750" y="2428875"/>
            <a:ext cx="8229600" cy="1569660"/>
          </a:xfr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5B9BD5">
                    <a:lumMod val="50000"/>
                  </a:srgb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О НОВАЦИЯХ В ПОРЯДКЕ ОБЕСПЕЧЕНИЯ НАЛИЧНЫМИ ДЕНЕЖНЫМИ СРЕДСТВАМИ ОРГАНИЗАЦИЙ СЕКТОРА </a:t>
            </a:r>
            <a:r>
              <a:rPr lang="ru-RU" sz="2400" b="1" dirty="0" smtClean="0">
                <a:solidFill>
                  <a:srgbClr val="5B9BD5">
                    <a:lumMod val="50000"/>
                  </a:srgb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 ГОСУДАРСТВЕННОГО </a:t>
            </a:r>
            <a:r>
              <a:rPr lang="ru-RU" sz="2400" b="1" dirty="0">
                <a:solidFill>
                  <a:srgbClr val="5B9BD5">
                    <a:lumMod val="50000"/>
                  </a:srgb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УПРАВЛЕНИЯ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55976" y="5472082"/>
            <a:ext cx="4572000" cy="12772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 dirty="0">
                <a:latin typeface="Times New Roman" pitchFamily="18" charset="0"/>
              </a:rPr>
              <a:t>Е.Л. Засыпкина</a:t>
            </a:r>
          </a:p>
          <a:p>
            <a:pPr>
              <a:spcBef>
                <a:spcPct val="50000"/>
              </a:spcBef>
            </a:pPr>
            <a:r>
              <a:rPr lang="ru-RU" altLang="ru-RU" sz="1400" dirty="0">
                <a:latin typeface="Times New Roman" pitchFamily="18" charset="0"/>
              </a:rPr>
              <a:t>начальник </a:t>
            </a:r>
            <a:r>
              <a:rPr lang="ru-RU" altLang="ru-RU" sz="1400" dirty="0" smtClean="0">
                <a:latin typeface="Times New Roman" pitchFamily="18" charset="0"/>
              </a:rPr>
              <a:t>Отдела   обеспечения взаимодействия       </a:t>
            </a:r>
            <a:r>
              <a:rPr lang="ru-RU" altLang="ru-RU" sz="1400" dirty="0">
                <a:latin typeface="Times New Roman" pitchFamily="18" charset="0"/>
              </a:rPr>
              <a:t>с банковской системой Управления совершенствования функциональной </a:t>
            </a:r>
            <a:r>
              <a:rPr lang="ru-RU" altLang="ru-RU" sz="1400" dirty="0" smtClean="0">
                <a:latin typeface="Times New Roman" pitchFamily="18" charset="0"/>
              </a:rPr>
              <a:t>деятельности Федерального казначейства</a:t>
            </a:r>
            <a:endParaRPr lang="ru-RU" altLang="ru-RU" sz="1400" dirty="0">
              <a:latin typeface="Times New Roman" pitchFamily="18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2"/>
            <a:ext cx="2095985" cy="710122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83560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00748" y="355063"/>
            <a:ext cx="6696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Оптимизация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порядка обеспечения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наличными денежными средствами  организаций сектора государственного управления: предпосылки и этапы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Garamond" panose="02020404030301010803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59780546"/>
              </p:ext>
            </p:extLst>
          </p:nvPr>
        </p:nvGraphicFramePr>
        <p:xfrm>
          <a:off x="412262" y="1340768"/>
          <a:ext cx="8442608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ая выноска 6"/>
          <p:cNvSpPr/>
          <p:nvPr/>
        </p:nvSpPr>
        <p:spPr>
          <a:xfrm>
            <a:off x="395537" y="3933056"/>
            <a:ext cx="2160239" cy="360040"/>
          </a:xfrm>
          <a:prstGeom prst="wedgeRectCallout">
            <a:avLst>
              <a:gd name="adj1" fmla="val -1850"/>
              <a:gd name="adj2" fmla="val 109738"/>
            </a:avLst>
          </a:prstGeom>
          <a:solidFill>
            <a:srgbClr val="A7B7C5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A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endParaRPr lang="ru-RU" sz="1400" b="1" dirty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832" y="4725144"/>
            <a:ext cx="72008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МИНИМИЗАЦИЯ наличного денежного обращения в секторе государственного управления.</a:t>
            </a:r>
          </a:p>
          <a:p>
            <a:pPr algn="just"/>
            <a:endParaRPr lang="ru-RU" sz="1300" b="1" dirty="0" smtClean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ПРОЗРАЧНОСТЬ денежных потоков.</a:t>
            </a:r>
          </a:p>
          <a:p>
            <a:pPr algn="just"/>
            <a:endParaRPr lang="ru-RU" sz="1300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ОБЕСПЕЧЕНИЕ СОХРАННОСТИ денежных средств.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u-RU" sz="1300" b="1" dirty="0" smtClean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КЛИЕНТООРИЕНТИРОВАННОСТЬ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1100" b="1" dirty="0" smtClean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2"/>
            <a:ext cx="2095985" cy="710122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55264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489690" y="2901526"/>
            <a:ext cx="2042304" cy="756232"/>
          </a:xfrm>
          <a:prstGeom prst="rect">
            <a:avLst/>
          </a:prstGeom>
          <a:solidFill>
            <a:srgbClr val="D0D8E8">
              <a:alpha val="89804"/>
            </a:srgb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826482" y="2896769"/>
            <a:ext cx="2042304" cy="756232"/>
          </a:xfrm>
          <a:prstGeom prst="rect">
            <a:avLst/>
          </a:prstGeom>
          <a:solidFill>
            <a:srgbClr val="D0D8E8">
              <a:alpha val="89804"/>
            </a:srgb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36667" y="2902024"/>
            <a:ext cx="2042304" cy="756232"/>
          </a:xfrm>
          <a:prstGeom prst="rect">
            <a:avLst/>
          </a:prstGeom>
          <a:solidFill>
            <a:srgbClr val="D0D8E8">
              <a:alpha val="89804"/>
            </a:srgb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857375" y="285749"/>
            <a:ext cx="71437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449263" eaLnBrk="1" hangingPunct="1">
              <a:defRPr/>
            </a:pP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Соглашение о сотрудничестве. Реализация </a:t>
            </a:r>
            <a:r>
              <a:rPr lang="ru-RU" alt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Приоритетной  </a:t>
            </a: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модели</a:t>
            </a: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2"/>
            <a:ext cx="2095985" cy="710122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6007" y="2919087"/>
            <a:ext cx="2023254" cy="37156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САМОИНКАССАЦИЯ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44365" y="2896769"/>
            <a:ext cx="2023254" cy="46332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2300">
              <a:spcBef>
                <a:spcPct val="0"/>
              </a:spcBef>
            </a:pP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 «Сбербанк бизнес онлайн»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36667" y="2919087"/>
            <a:ext cx="2023254" cy="418689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БЮДЖЕТНАЯ КАРТА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5762" y="2896769"/>
            <a:ext cx="2042304" cy="756232"/>
          </a:xfrm>
          <a:prstGeom prst="rect">
            <a:avLst/>
          </a:prstGeom>
          <a:solidFill>
            <a:srgbClr val="D0D8E8">
              <a:alpha val="89804"/>
            </a:srgb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55287" y="2896769"/>
            <a:ext cx="2023254" cy="46332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2300">
              <a:spcBef>
                <a:spcPct val="0"/>
              </a:spcBef>
            </a:pP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 «Корпорация»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0734" y="3375912"/>
            <a:ext cx="724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/>
              <a:t>внедрена</a:t>
            </a:r>
            <a:endParaRPr lang="ru-RU" sz="10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193553" y="3383437"/>
            <a:ext cx="724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/>
              <a:t>внедрена</a:t>
            </a:r>
            <a:endParaRPr lang="ru-RU" sz="10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33061" y="3334800"/>
            <a:ext cx="724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/>
              <a:t>внедрена</a:t>
            </a:r>
            <a:endParaRPr lang="ru-RU" sz="10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878581" y="3334799"/>
            <a:ext cx="19768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rgbClr val="C00000"/>
                </a:solidFill>
              </a:rPr>
              <a:t>II </a:t>
            </a:r>
            <a:r>
              <a:rPr lang="ru-RU" sz="1000" b="1" dirty="0" smtClean="0">
                <a:solidFill>
                  <a:srgbClr val="C00000"/>
                </a:solidFill>
              </a:rPr>
              <a:t>этап тестирования – 4 кв.2018 </a:t>
            </a:r>
            <a:endParaRPr lang="ru-RU" sz="10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353949" y="1772816"/>
            <a:ext cx="3733800" cy="553994"/>
          </a:xfrm>
          <a:prstGeom prst="wedgeRectCallout">
            <a:avLst>
              <a:gd name="adj1" fmla="val -1850"/>
              <a:gd name="adj2" fmla="val 109738"/>
            </a:avLst>
          </a:prstGeom>
          <a:solidFill>
            <a:srgbClr val="A7B7C5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A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Статус мероприятий </a:t>
            </a:r>
          </a:p>
          <a:p>
            <a:pPr algn="ctr"/>
            <a:r>
              <a:rPr lang="ru-RU" altLang="ru-RU" sz="1400" b="1" dirty="0" smtClean="0">
                <a:solidFill>
                  <a:srgbClr val="A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Приоритетной  </a:t>
            </a:r>
            <a:r>
              <a:rPr lang="ru-RU" altLang="ru-RU" sz="1400" b="1" dirty="0">
                <a:solidFill>
                  <a:srgbClr val="A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</a:t>
            </a:r>
            <a:endParaRPr lang="ru-RU" sz="1400" b="1" dirty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511215" y="4365104"/>
            <a:ext cx="3733800" cy="553994"/>
          </a:xfrm>
          <a:prstGeom prst="wedgeRectCallout">
            <a:avLst>
              <a:gd name="adj1" fmla="val -1850"/>
              <a:gd name="adj2" fmla="val 109738"/>
            </a:avLst>
          </a:prstGeom>
          <a:solidFill>
            <a:srgbClr val="A7B7C5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ru-RU" sz="1400" b="1" dirty="0" smtClean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изменения </a:t>
            </a:r>
          </a:p>
          <a:p>
            <a:pPr algn="ctr"/>
            <a:r>
              <a:rPr lang="ru-RU" alt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Приоритетную  модель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07626" y="5373216"/>
            <a:ext cx="2042304" cy="756232"/>
          </a:xfrm>
          <a:prstGeom prst="rect">
            <a:avLst/>
          </a:prstGeom>
          <a:solidFill>
            <a:srgbClr val="D0D8E8">
              <a:alpha val="89804"/>
            </a:srgb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осуществления перечислений с «карточного счета» на счета ТОФК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544365" y="5376806"/>
            <a:ext cx="2042304" cy="756232"/>
          </a:xfrm>
          <a:prstGeom prst="rect">
            <a:avLst/>
          </a:prstGeom>
          <a:solidFill>
            <a:srgbClr val="D0D8E8">
              <a:alpha val="89804"/>
            </a:srgb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</a:t>
            </a:r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электронных </a:t>
            </a:r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документов: чек и объявление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2160" y="710124"/>
            <a:ext cx="7746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Соглашение о сотрудничестве заключено в </a:t>
            </a:r>
            <a:r>
              <a:rPr lang="ru-RU" b="1" dirty="0">
                <a:latin typeface="Garamond" panose="02020404030301010803" pitchFamily="18" charset="0"/>
                <a:cs typeface="Times New Roman" panose="02020603050405020304" pitchFamily="18" charset="0"/>
              </a:rPr>
              <a:t>целях информатизации услуг и внедрении современных банковских </a:t>
            </a:r>
            <a:r>
              <a:rPr lang="ru-RU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технологий при обеспечении наличными и направлено на внедрение Приоритетной модели 2015-2017</a:t>
            </a:r>
            <a:endParaRPr lang="ru-RU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57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2"/>
            <a:ext cx="2095985" cy="710122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835696" y="188640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Рекомендации, направленные на оптимизацию процесса обеспечения наличными денежными средствами организаций сектора государственного управления и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минимизацию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наличного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обращения (письмо от 16.07.2018 № 07-04-05/05-14896)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Garamond" panose="02020404030301010803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107504" y="1658171"/>
            <a:ext cx="4969060" cy="722981"/>
          </a:xfrm>
          <a:prstGeom prst="wedgeRectCallout">
            <a:avLst>
              <a:gd name="adj1" fmla="val -1850"/>
              <a:gd name="adj2" fmla="val 109738"/>
            </a:avLst>
          </a:prstGeom>
          <a:solidFill>
            <a:srgbClr val="A7B7C5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A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Федерального казначейства по оптимизации процесса обеспечения наличными денежными средствами </a:t>
            </a:r>
            <a:r>
              <a:rPr lang="ru-RU" sz="1400" b="1" dirty="0" smtClean="0">
                <a:solidFill>
                  <a:srgbClr val="A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ПОДДЕРЖАНЫ</a:t>
            </a:r>
            <a:endParaRPr lang="ru-RU" sz="1400" b="1" dirty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72596" y="3356992"/>
            <a:ext cx="720080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 smtClean="0">
                <a:solidFill>
                  <a:srgbClr val="A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МОДЕЛЬ:</a:t>
            </a:r>
            <a:endParaRPr lang="ru-RU" sz="1100" b="1" dirty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100" b="1" dirty="0">
              <a:solidFill>
                <a:srgbClr val="47618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Перечисление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денежных средств, связанных с выплатами социального характера, оплатой расходов,  связанных со служебными командировками и (или) хозяйственной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деятельностью (БЕЗНАЛИЧНЫЕ РАСЧЕТЫ)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на «зарплатную карту»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физических лиц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–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сотрудникам клиентов, которым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выданы расчетные (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банковские) карты платежной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системы «МИР» в рамках «зарплатных проектов».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endParaRPr lang="en-US" sz="1100" b="1" dirty="0" smtClean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u-RU" sz="1300" b="1" dirty="0" smtClean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В случае невозможности перечисления денежных средств, связанных с выплатами социального характера, оплатой расходов,  связанных со служебными командировками и (или) хозяйственной деятельностью на «зарплатную карту» физического лица – сотрудника клиента, а также с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оплатой по договорам гражданско-правового характера с привлекаемыми  лицами, указанные средства могут быть перечислены на «зарплатную карту» сотрудника организации, являющегося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МАТЕРИАЛЬНО ОТВЕТСТВЕННЫМ ЛИЦОМ (МОЛ).</a:t>
            </a:r>
            <a:endParaRPr lang="ru-RU" sz="1400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11760" y="2675124"/>
            <a:ext cx="45594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Письма Банка России от 31.05.2018 № 04-45-7/4048,</a:t>
            </a:r>
          </a:p>
          <a:p>
            <a:pPr algn="just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Минфина России от 06.07.2018 № 09-02-07/47375.</a:t>
            </a:r>
          </a:p>
        </p:txBody>
      </p:sp>
    </p:spTree>
    <p:extLst>
      <p:ext uri="{BB962C8B-B14F-4D97-AF65-F5344CB8AC3E}">
        <p14:creationId xmlns:p14="http://schemas.microsoft.com/office/powerpoint/2010/main" val="317690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2"/>
            <a:ext cx="2095985" cy="710122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233848" y="1463294"/>
            <a:ext cx="3733800" cy="338550"/>
          </a:xfrm>
          <a:prstGeom prst="wedgeRectCallout">
            <a:avLst>
              <a:gd name="adj1" fmla="val -1850"/>
              <a:gd name="adj2" fmla="val 109738"/>
            </a:avLst>
          </a:prstGeom>
          <a:solidFill>
            <a:srgbClr val="A7B7C5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A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Обратить внимание клиентов на: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11560" y="2132856"/>
            <a:ext cx="7200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ОТВЕТСТВЕННОСТЬ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по обеспечению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соблюдения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сроков возврата/перечисления денежных средств (неиспользованных и (или) внесенных) с «зарплатной карты» на соответствующие счета ТОФК, а также по обеспечению целевого использования денежных средств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u-RU" sz="1300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ОБЯЗАТЕЛЬНОСТЬ</a:t>
            </a:r>
            <a:r>
              <a:rPr lang="ru-RU" sz="16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Garamond" panose="02020404030301010803" pitchFamily="18" charset="0"/>
                <a:cs typeface="Times New Roman" panose="02020603050405020304" pitchFamily="18" charset="0"/>
              </a:rPr>
              <a:t>с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облюдения ограничения по осуществлению операций, не связанных с получением и взносом наличных денег - не более 100 000 рублей в день по одной карте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u-RU" sz="1300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НЕДОПУЩЕНИЕ наличия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остатка денежных средств клиента на «зарплатной карте» при завершении финансового года (за исключением зарезервированных).</a:t>
            </a:r>
          </a:p>
          <a:p>
            <a:pPr algn="just"/>
            <a:endParaRPr lang="en-US" sz="1100" b="1" dirty="0" smtClean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188640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Рекомендации, направленные на оптимизацию процесса обеспечения наличными денежными средствами организаций сектора государственного управления и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минимизацию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наличного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обращения (письмо от 16.07.2018 № 07-04-05/05-14896)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Garamond" panose="02020404030301010803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88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2"/>
            <a:ext cx="2095985" cy="710122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233848" y="2132856"/>
            <a:ext cx="3733800" cy="338550"/>
          </a:xfrm>
          <a:prstGeom prst="wedgeRectCallout">
            <a:avLst>
              <a:gd name="adj1" fmla="val -1850"/>
              <a:gd name="adj2" fmla="val 109738"/>
            </a:avLst>
          </a:prstGeom>
          <a:solidFill>
            <a:srgbClr val="A7B7C5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A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условия: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11560" y="2708920"/>
            <a:ext cx="72008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Наличие ПИСЬМА с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указанием ФИО уполномоченных лиц и номерами банковских карт, на которые подлежат перечислению денежные средства для обеспечения наличными денежными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средствами (в случае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готовности клиента на изменение порядка обеспечения наличными денежными средствами в ТОФК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u-RU" sz="1300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Наличие (выпуск) ДОПОЛНИТЕЛЬНОЙ «зарплатной карты» МОЛ в целях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осуществления контроля за движением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денежных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средств и разграничения денежных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потоков.</a:t>
            </a:r>
            <a:endParaRPr lang="ru-RU" sz="1300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algn="just"/>
            <a:endParaRPr lang="en-US" sz="1100" b="1" dirty="0" smtClean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188640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Рекомендации, направленные на оптимизацию процесса обеспечения наличными денежными средствами организаций сектора государственного управления и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минимизацию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наличного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обращения (письмо от 16.07.2018 № 07-04-05/05-14896)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Garamond" panose="02020404030301010803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25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2"/>
            <a:ext cx="2095985" cy="710122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277117965"/>
              </p:ext>
            </p:extLst>
          </p:nvPr>
        </p:nvGraphicFramePr>
        <p:xfrm>
          <a:off x="233848" y="2348880"/>
          <a:ext cx="8442608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0" name="Группа 29"/>
          <p:cNvGrpSpPr/>
          <p:nvPr/>
        </p:nvGrpSpPr>
        <p:grpSpPr>
          <a:xfrm rot="5400000">
            <a:off x="-103990" y="4272465"/>
            <a:ext cx="2176609" cy="1902631"/>
            <a:chOff x="534670" y="32447"/>
            <a:chExt cx="2176609" cy="1902631"/>
          </a:xfrm>
        </p:grpSpPr>
        <p:sp>
          <p:nvSpPr>
            <p:cNvPr id="31" name="Стрелка вправо 30"/>
            <p:cNvSpPr/>
            <p:nvPr/>
          </p:nvSpPr>
          <p:spPr>
            <a:xfrm>
              <a:off x="534670" y="32447"/>
              <a:ext cx="2176609" cy="1902631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Стрелка вправо 4"/>
            <p:cNvSpPr/>
            <p:nvPr/>
          </p:nvSpPr>
          <p:spPr>
            <a:xfrm>
              <a:off x="1092427" y="342191"/>
              <a:ext cx="1061097" cy="133184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vert270" wrap="square" lIns="20320" tIns="5080" rIns="10160" bIns="5080" numCol="1" spcCol="1270" anchor="ctr" anchorCtr="0">
              <a:noAutofit/>
            </a:bodyPr>
            <a:lstStyle/>
            <a:p>
              <a:pPr lvl="0" algn="just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u="none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328438" y="4208117"/>
            <a:ext cx="1297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существляет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оплату товаров, работ, услуг с использованием «зарплатной карты» и (или) 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снимает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наличные 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последующих операций с использованием 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наличных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83768" y="3140968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>
                <a:solidFill>
                  <a:srgbClr val="A40000"/>
                </a:solidFill>
              </a:rPr>
              <a:t>1</a:t>
            </a:r>
            <a:endParaRPr lang="ru-RU" sz="1600" b="1" i="1" dirty="0">
              <a:solidFill>
                <a:srgbClr val="A4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92080" y="3140968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>
                <a:solidFill>
                  <a:srgbClr val="A40000"/>
                </a:solidFill>
              </a:rPr>
              <a:t>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25587" y="316632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>
                <a:solidFill>
                  <a:srgbClr val="A40000"/>
                </a:solidFill>
              </a:rPr>
              <a:t>3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39883" y="540844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>
                <a:solidFill>
                  <a:srgbClr val="A40000"/>
                </a:solidFill>
              </a:rPr>
              <a:t>4</a:t>
            </a:r>
          </a:p>
        </p:txBody>
      </p:sp>
      <p:grpSp>
        <p:nvGrpSpPr>
          <p:cNvPr id="38" name="Группа 37"/>
          <p:cNvGrpSpPr/>
          <p:nvPr/>
        </p:nvGrpSpPr>
        <p:grpSpPr>
          <a:xfrm>
            <a:off x="482417" y="5720933"/>
            <a:ext cx="1088304" cy="1088304"/>
            <a:chOff x="2860922" y="463959"/>
            <a:chExt cx="1088304" cy="1088304"/>
          </a:xfrm>
        </p:grpSpPr>
        <p:sp>
          <p:nvSpPr>
            <p:cNvPr id="39" name="Овал 38"/>
            <p:cNvSpPr/>
            <p:nvPr/>
          </p:nvSpPr>
          <p:spPr>
            <a:xfrm>
              <a:off x="2860922" y="463959"/>
              <a:ext cx="1088304" cy="1088304"/>
            </a:xfrm>
            <a:prstGeom prst="ellipse">
              <a:avLst/>
            </a:prstGeom>
            <a:solidFill>
              <a:srgbClr val="84848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Овал 4"/>
            <p:cNvSpPr/>
            <p:nvPr/>
          </p:nvSpPr>
          <p:spPr>
            <a:xfrm>
              <a:off x="3020300" y="623337"/>
              <a:ext cx="769548" cy="7695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080" tIns="5080" rIns="5080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b="1" dirty="0" smtClean="0">
                  <a:latin typeface="Times New Roman" pitchFamily="18" charset="0"/>
                  <a:cs typeface="Times New Roman" pitchFamily="18" charset="0"/>
                </a:rPr>
                <a:t>POS </a:t>
              </a:r>
              <a:r>
                <a:rPr lang="ru-RU" sz="800" b="1" dirty="0" smtClean="0">
                  <a:latin typeface="Times New Roman" pitchFamily="18" charset="0"/>
                  <a:cs typeface="Times New Roman" pitchFamily="18" charset="0"/>
                </a:rPr>
                <a:t>терминал/</a:t>
              </a: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800" b="1" dirty="0">
                  <a:latin typeface="Times New Roman" pitchFamily="18" charset="0"/>
                  <a:cs typeface="Times New Roman" pitchFamily="18" charset="0"/>
                </a:rPr>
                <a:t>б</a:t>
              </a:r>
              <a:r>
                <a:rPr lang="ru-RU" sz="800" b="1" dirty="0" smtClean="0">
                  <a:latin typeface="Times New Roman" pitchFamily="18" charset="0"/>
                  <a:cs typeface="Times New Roman" pitchFamily="18" charset="0"/>
                </a:rPr>
                <a:t>анкомат/касса и т.д.</a:t>
              </a:r>
              <a:endParaRPr lang="ru-RU" sz="800" b="1" kern="12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2" name="Прямоугольная выноска 41"/>
          <p:cNvSpPr/>
          <p:nvPr/>
        </p:nvSpPr>
        <p:spPr>
          <a:xfrm>
            <a:off x="233848" y="1398329"/>
            <a:ext cx="3733800" cy="553994"/>
          </a:xfrm>
          <a:prstGeom prst="wedgeRectCallout">
            <a:avLst>
              <a:gd name="adj1" fmla="val -1850"/>
              <a:gd name="adj2" fmla="val 109738"/>
            </a:avLst>
          </a:prstGeom>
          <a:solidFill>
            <a:srgbClr val="A7B7C5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A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операций по перечислению денежных средств на «зарплатную карту»: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835696" y="188640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Рекомендации, направленные на оптимизацию процесса обеспечения наличными денежными средствами организаций сектора государственного управления и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минимизацию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наличного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обращения (письмо от 16.07.2018 № 07-04-05/05-14896)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Garamond" panose="02020404030301010803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91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2"/>
            <a:ext cx="2095985" cy="710122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CF06C-7AEA-486E-BD8D-50CC1C749D95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177856650"/>
              </p:ext>
            </p:extLst>
          </p:nvPr>
        </p:nvGraphicFramePr>
        <p:xfrm>
          <a:off x="288872" y="2193827"/>
          <a:ext cx="8442608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2506900" y="2995279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>
                <a:solidFill>
                  <a:srgbClr val="A40000"/>
                </a:solidFill>
              </a:rPr>
              <a:t>1</a:t>
            </a:r>
            <a:endParaRPr lang="ru-RU" sz="1600" b="1" i="1" dirty="0">
              <a:solidFill>
                <a:srgbClr val="A4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92080" y="3009689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>
                <a:solidFill>
                  <a:srgbClr val="A40000"/>
                </a:solidFill>
              </a:rPr>
              <a:t>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35732" y="2968181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>
                <a:solidFill>
                  <a:srgbClr val="A40000"/>
                </a:solidFill>
              </a:rPr>
              <a:t>3</a:t>
            </a: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3134079" y="4238586"/>
            <a:ext cx="2158001" cy="276995"/>
          </a:xfrm>
          <a:prstGeom prst="wedgeRectCallout">
            <a:avLst>
              <a:gd name="adj1" fmla="val -26347"/>
              <a:gd name="adj2" fmla="val -326014"/>
            </a:avLst>
          </a:prstGeom>
          <a:solidFill>
            <a:srgbClr val="879CC3"/>
          </a:solidFill>
        </p:spPr>
        <p:txBody>
          <a:bodyPr wrap="square" lIns="121917" tIns="60958" rIns="121917" bIns="60958" rtlCol="0">
            <a:spAutoFit/>
          </a:bodyPr>
          <a:lstStyle/>
          <a:p>
            <a:pPr lvl="0" algn="just"/>
            <a:r>
              <a:rPr lang="ru-RU" sz="1000" b="1" dirty="0">
                <a:solidFill>
                  <a:srgbClr val="A40000"/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взимается </a:t>
            </a:r>
            <a:r>
              <a:rPr lang="ru-RU" sz="1000" b="1" dirty="0" smtClean="0">
                <a:solidFill>
                  <a:srgbClr val="A40000"/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КОМИССИЯ</a:t>
            </a:r>
            <a:endParaRPr lang="ru-RU" sz="1000" b="1" dirty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23528" y="4869160"/>
            <a:ext cx="720080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A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ВАЖНО:</a:t>
            </a:r>
            <a:endParaRPr lang="ru-RU" sz="1400" b="1" dirty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за проведение операций по перечислению средств с  «карточного счета» </a:t>
            </a:r>
            <a:r>
              <a:rPr lang="ru-RU" sz="1300" b="1" dirty="0" err="1">
                <a:latin typeface="Garamond" panose="02020404030301010803" pitchFamily="18" charset="0"/>
                <a:cs typeface="Times New Roman" panose="02020603050405020304" pitchFamily="18" charset="0"/>
              </a:rPr>
              <a:t>физ.лица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/МОЛ на счет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ТОФК взимается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КОМИССИЯ с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клиента.</a:t>
            </a:r>
          </a:p>
          <a:p>
            <a:pPr algn="just"/>
            <a:endParaRPr lang="ru-RU" sz="1300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В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целях МИНИМИЗАЦИИ РАСХОДОВ,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связанных с оплатой клиентом комиссии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следует 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обратить внимание на необходимость проведения анализа объемов и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структуры «неиспользованных/излишне полученных» </a:t>
            </a:r>
            <a:r>
              <a:rPr lang="ru-RU" sz="13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денежных </a:t>
            </a:r>
            <a:r>
              <a:rPr lang="ru-RU" sz="13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средств.</a:t>
            </a:r>
            <a:endParaRPr lang="ru-RU" sz="1300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algn="just"/>
            <a:endParaRPr lang="en-US" sz="1100" b="1" dirty="0" smtClean="0">
              <a:solidFill>
                <a:srgbClr val="A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ая выноска 24"/>
          <p:cNvSpPr/>
          <p:nvPr/>
        </p:nvSpPr>
        <p:spPr>
          <a:xfrm>
            <a:off x="48115" y="1340768"/>
            <a:ext cx="5532827" cy="553994"/>
          </a:xfrm>
          <a:prstGeom prst="wedgeRectCallout">
            <a:avLst>
              <a:gd name="adj1" fmla="val -1850"/>
              <a:gd name="adj2" fmla="val 109738"/>
            </a:avLst>
          </a:prstGeom>
          <a:solidFill>
            <a:srgbClr val="A7B7C5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A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операций по внесению денежных средств на «зарплатную карту» и перечислению на счета ТОФК: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835696" y="188640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Рекомендации, направленные на оптимизацию процесса обеспечения наличными денежными средствами организаций сектора государственного управления и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минимизацию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наличного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обращения (письмо от 16.07.2018 № 07-04-05/05-14896)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Garamond" panose="02020404030301010803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93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/>
          </p:cNvSpPr>
          <p:nvPr>
            <p:ph type="subTitle" idx="1"/>
          </p:nvPr>
        </p:nvSpPr>
        <p:spPr>
          <a:xfrm>
            <a:off x="395536" y="2636912"/>
            <a:ext cx="8119814" cy="966418"/>
          </a:xfr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endParaRPr lang="ru-RU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5B9BD5">
                    <a:lumMod val="50000"/>
                  </a:srgb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СПАСИБО  </a:t>
            </a:r>
            <a: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ru-RU" sz="2400" b="1" dirty="0">
                <a:solidFill>
                  <a:srgbClr val="5B9BD5">
                    <a:lumMod val="50000"/>
                  </a:srgb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ЗА </a:t>
            </a:r>
            <a:r>
              <a:rPr lang="ru-RU" sz="2400" b="1" dirty="0" smtClean="0">
                <a:solidFill>
                  <a:srgbClr val="5B9BD5">
                    <a:lumMod val="50000"/>
                  </a:srgb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  ВНИМАНИЕ</a:t>
            </a:r>
            <a:r>
              <a:rPr lang="ru-RU" sz="2400" b="1" dirty="0">
                <a:solidFill>
                  <a:srgbClr val="5B9BD5">
                    <a:lumMod val="50000"/>
                  </a:srgbClr>
                </a:solidFill>
                <a:latin typeface="Garamond" panose="02020404030301010803" pitchFamily="18" charset="0"/>
                <a:ea typeface="+mj-ea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0338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5465</TotalTime>
  <Words>845</Words>
  <Application>Microsoft Office PowerPoint</Application>
  <PresentationFormat>Экран (4:3)</PresentationFormat>
  <Paragraphs>99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Засыпкина Екатерина</dc:creator>
  <cp:lastModifiedBy>Пугач Анна Павловна</cp:lastModifiedBy>
  <cp:revision>279</cp:revision>
  <cp:lastPrinted>2018-07-18T17:10:28Z</cp:lastPrinted>
  <dcterms:created xsi:type="dcterms:W3CDTF">2017-05-17T11:02:28Z</dcterms:created>
  <dcterms:modified xsi:type="dcterms:W3CDTF">2018-08-02T09:44:13Z</dcterms:modified>
</cp:coreProperties>
</file>